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8449899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64f7110a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64f7110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8d40dfa_0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8d40dfa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64f7110a_0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64f711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419d337c_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419d337c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a35d9993_0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a35d9993_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a35d9993_0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a35d9993_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64f7110a_0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64f7110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33eacd2d6d679b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33eacd2d6d679b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a35d9993_0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a35d9993_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8d40dfa_01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8d40dfa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3a35d9993_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 name="Google Shape;37;g3a35d9993_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bda4d0fd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bda4d0f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f8d40dfa_01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f8d40dfa_0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f8d40dfa_01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f8d40dfa_0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f8d40dfa_02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f8d40dfa_0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f8d40dfa_02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f8d40dfa_0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bd3eb092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bd3eb09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00b54620_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00b54620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f8d40dfa_01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f8d40dfa_0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f8d40dfa_01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f8d40dfa_0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f8d40dfa_01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f8d40dfa_0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5f8d40dfa_0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5f8d40dfa_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024ade39_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024ade39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f6b50e7f2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f6b50e7f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f6b50e7f2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f6b50e7f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bda4d0fd5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bda4d0fd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bda4d0fd5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bda4d0fd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bda4d0fd5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bda4d0f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f8d40dfa_01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f8d40dfa_0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d5a1a961e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d5a1a961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d5a1a961e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d5a1a9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d5a1a961e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d5a1a96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5f8d40dfa_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5f8d40dfa_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d5a1a961e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d5a1a961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d5a1a961e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d5a1a961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d5a1a961e_0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d5a1a961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5a1a961e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5a1a961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e080ac24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e080ac2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c59a6a64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c59a6a6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c59a6a649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c59a6a64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d5a1a961e_0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d5a1a961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ed7a85ec7_0_2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ed7a85ec7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5a1a961e_0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5a1a96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5f8d40dfa_0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5f8d40dfa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024ade39_0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024ade39_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bf4289993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bf428999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bf428999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bf4289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bf4289993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bf428999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bda4d0fd5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bda4d0fd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bda4d0fd5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bda4d0fd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c1b8d665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c1b8d66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bd3eb0926_0_6: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bd3eb09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bd3eb0926_0_12: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bd3eb092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46a490dd888deee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46a490dd888deee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5f8d40dfa_0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5f8d40dfa_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5f8d40dfa_0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5f8d40dfa_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64f7110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64f711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f64f7110a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f64f7110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0" y="4124513"/>
            <a:ext cx="8458200" cy="9498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85800" y="1734343"/>
            <a:ext cx="7772400" cy="22455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a:endParaRPr/>
          </a:p>
        </p:txBody>
      </p:sp>
      <p:sp>
        <p:nvSpPr>
          <p:cNvPr id="11" name="Google Shape;11;p2"/>
          <p:cNvSpPr txBox="1">
            <a:spLocks noGrp="1"/>
          </p:cNvSpPr>
          <p:nvPr>
            <p:ph type="subTitle" idx="1"/>
          </p:nvPr>
        </p:nvSpPr>
        <p:spPr>
          <a:xfrm>
            <a:off x="685800" y="4124476"/>
            <a:ext cx="7772400" cy="949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sz="3000" b="1">
                <a:solidFill>
                  <a:schemeClr val="lt2"/>
                </a:solidFill>
              </a:defRPr>
            </a:lvl2pPr>
            <a:lvl3pPr lvl="2">
              <a:spcBef>
                <a:spcPts val="0"/>
              </a:spcBef>
              <a:spcAft>
                <a:spcPts val="0"/>
              </a:spcAft>
              <a:buClr>
                <a:schemeClr val="lt2"/>
              </a:buClr>
              <a:buSzPts val="3000"/>
              <a:buNone/>
              <a:defRPr sz="3000" b="1">
                <a:solidFill>
                  <a:schemeClr val="lt2"/>
                </a:solidFill>
              </a:defRPr>
            </a:lvl3pPr>
            <a:lvl4pPr lvl="3">
              <a:spcBef>
                <a:spcPts val="0"/>
              </a:spcBef>
              <a:spcAft>
                <a:spcPts val="0"/>
              </a:spcAft>
              <a:buClr>
                <a:schemeClr val="lt2"/>
              </a:buClr>
              <a:buSzPts val="3000"/>
              <a:buNone/>
              <a:defRPr sz="3000" b="1">
                <a:solidFill>
                  <a:schemeClr val="lt2"/>
                </a:solidFill>
              </a:defRPr>
            </a:lvl4pPr>
            <a:lvl5pPr lvl="4">
              <a:spcBef>
                <a:spcPts val="0"/>
              </a:spcBef>
              <a:spcAft>
                <a:spcPts val="0"/>
              </a:spcAft>
              <a:buClr>
                <a:schemeClr val="lt2"/>
              </a:buClr>
              <a:buSzPts val="3000"/>
              <a:buNone/>
              <a:defRPr sz="3000" b="1">
                <a:solidFill>
                  <a:schemeClr val="lt2"/>
                </a:solidFill>
              </a:defRPr>
            </a:lvl5pPr>
            <a:lvl6pPr lvl="5">
              <a:spcBef>
                <a:spcPts val="0"/>
              </a:spcBef>
              <a:spcAft>
                <a:spcPts val="0"/>
              </a:spcAft>
              <a:buClr>
                <a:schemeClr val="lt2"/>
              </a:buClr>
              <a:buSzPts val="3000"/>
              <a:buNone/>
              <a:defRPr sz="3000" b="1">
                <a:solidFill>
                  <a:schemeClr val="lt2"/>
                </a:solidFill>
              </a:defRPr>
            </a:lvl6pPr>
            <a:lvl7pPr lvl="6">
              <a:spcBef>
                <a:spcPts val="0"/>
              </a:spcBef>
              <a:spcAft>
                <a:spcPts val="0"/>
              </a:spcAft>
              <a:buClr>
                <a:schemeClr val="lt2"/>
              </a:buClr>
              <a:buSzPts val="3000"/>
              <a:buNone/>
              <a:defRPr sz="3000" b="1">
                <a:solidFill>
                  <a:schemeClr val="lt2"/>
                </a:solidFill>
              </a:defRPr>
            </a:lvl7pPr>
            <a:lvl8pPr lvl="7">
              <a:spcBef>
                <a:spcPts val="0"/>
              </a:spcBef>
              <a:spcAft>
                <a:spcPts val="0"/>
              </a:spcAft>
              <a:buClr>
                <a:schemeClr val="lt2"/>
              </a:buClr>
              <a:buSzPts val="3000"/>
              <a:buNone/>
              <a:defRPr sz="3000" b="1">
                <a:solidFill>
                  <a:schemeClr val="lt2"/>
                </a:solidFill>
              </a:defRPr>
            </a:lvl8pPr>
            <a:lvl9pPr lvl="8">
              <a:spcBef>
                <a:spcPts val="0"/>
              </a:spcBef>
              <a:spcAft>
                <a:spcPts val="0"/>
              </a:spcAft>
              <a:buClr>
                <a:schemeClr val="lt2"/>
              </a:buClr>
              <a:buSzPts val="3000"/>
              <a:buNone/>
              <a:defRPr sz="3000" b="1">
                <a:solidFill>
                  <a:schemeClr val="l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3"/>
          <p:cNvSpPr/>
          <p:nvPr/>
        </p:nvSpPr>
        <p:spPr>
          <a:xfrm>
            <a:off x="0" y="274636"/>
            <a:ext cx="8686800" cy="15543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457200" y="274637"/>
            <a:ext cx="8229600" cy="15222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15" name="Google Shape;15;p3"/>
          <p:cNvSpPr txBox="1">
            <a:spLocks noGrp="1"/>
          </p:cNvSpPr>
          <p:nvPr>
            <p:ph type="body" idx="1"/>
          </p:nvPr>
        </p:nvSpPr>
        <p:spPr>
          <a:xfrm>
            <a:off x="457200" y="1947332"/>
            <a:ext cx="8229600" cy="4620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4"/>
          <p:cNvSpPr/>
          <p:nvPr/>
        </p:nvSpPr>
        <p:spPr>
          <a:xfrm>
            <a:off x="0" y="274636"/>
            <a:ext cx="8686800" cy="15543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title"/>
          </p:nvPr>
        </p:nvSpPr>
        <p:spPr>
          <a:xfrm>
            <a:off x="457200" y="274637"/>
            <a:ext cx="8229600" cy="15222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19" name="Google Shape;19;p4"/>
          <p:cNvSpPr txBox="1">
            <a:spLocks noGrp="1"/>
          </p:cNvSpPr>
          <p:nvPr>
            <p:ph type="body" idx="1"/>
          </p:nvPr>
        </p:nvSpPr>
        <p:spPr>
          <a:xfrm>
            <a:off x="457200" y="1947332"/>
            <a:ext cx="4030200" cy="4620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4"/>
          <p:cNvSpPr txBox="1">
            <a:spLocks noGrp="1"/>
          </p:cNvSpPr>
          <p:nvPr>
            <p:ph type="body" idx="2"/>
          </p:nvPr>
        </p:nvSpPr>
        <p:spPr>
          <a:xfrm>
            <a:off x="4656667" y="1949212"/>
            <a:ext cx="4030200" cy="4620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5"/>
          <p:cNvSpPr/>
          <p:nvPr/>
        </p:nvSpPr>
        <p:spPr>
          <a:xfrm>
            <a:off x="0" y="274636"/>
            <a:ext cx="8686800" cy="15543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457200" y="274637"/>
            <a:ext cx="8229600" cy="15222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
        <p:cNvGrpSpPr/>
        <p:nvPr/>
      </p:nvGrpSpPr>
      <p:grpSpPr>
        <a:xfrm>
          <a:off x="0" y="0"/>
          <a:ext cx="0" cy="0"/>
          <a:chOff x="0" y="0"/>
          <a:chExt cx="0" cy="0"/>
        </a:xfrm>
      </p:grpSpPr>
      <p:sp>
        <p:nvSpPr>
          <p:cNvPr id="25" name="Google Shape;25;p6"/>
          <p:cNvSpPr/>
          <p:nvPr/>
        </p:nvSpPr>
        <p:spPr>
          <a:xfrm>
            <a:off x="0" y="5875079"/>
            <a:ext cx="8686800" cy="6927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6" name="Google Shape;26;p6"/>
          <p:cNvSpPr txBox="1">
            <a:spLocks noGrp="1"/>
          </p:cNvSpPr>
          <p:nvPr>
            <p:ph type="body" idx="1"/>
          </p:nvPr>
        </p:nvSpPr>
        <p:spPr>
          <a:xfrm>
            <a:off x="457200" y="5875079"/>
            <a:ext cx="8229600" cy="6927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Clr>
                <a:schemeClr val="lt1"/>
              </a:buClr>
              <a:buSzPts val="2400"/>
              <a:buNone/>
              <a:defRPr sz="2400" b="1">
                <a:solidFill>
                  <a:schemeClr val="lt1"/>
                </a:solidFill>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7"/>
            <a:ext cx="8229600" cy="1522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b="1">
                <a:solidFill>
                  <a:schemeClr val="lt1"/>
                </a:solidFill>
              </a:defRPr>
            </a:lvl1pPr>
            <a:lvl2pPr lvl="1">
              <a:spcBef>
                <a:spcPts val="0"/>
              </a:spcBef>
              <a:spcAft>
                <a:spcPts val="0"/>
              </a:spcAft>
              <a:buClr>
                <a:schemeClr val="lt1"/>
              </a:buClr>
              <a:buSzPts val="4800"/>
              <a:buNone/>
              <a:defRPr sz="4800" b="1">
                <a:solidFill>
                  <a:schemeClr val="lt1"/>
                </a:solidFill>
              </a:defRPr>
            </a:lvl2pPr>
            <a:lvl3pPr lvl="2">
              <a:spcBef>
                <a:spcPts val="0"/>
              </a:spcBef>
              <a:spcAft>
                <a:spcPts val="0"/>
              </a:spcAft>
              <a:buClr>
                <a:schemeClr val="lt1"/>
              </a:buClr>
              <a:buSzPts val="4800"/>
              <a:buNone/>
              <a:defRPr sz="4800" b="1">
                <a:solidFill>
                  <a:schemeClr val="lt1"/>
                </a:solidFill>
              </a:defRPr>
            </a:lvl3pPr>
            <a:lvl4pPr lvl="3">
              <a:spcBef>
                <a:spcPts val="0"/>
              </a:spcBef>
              <a:spcAft>
                <a:spcPts val="0"/>
              </a:spcAft>
              <a:buClr>
                <a:schemeClr val="lt1"/>
              </a:buClr>
              <a:buSzPts val="4800"/>
              <a:buNone/>
              <a:defRPr sz="4800" b="1">
                <a:solidFill>
                  <a:schemeClr val="lt1"/>
                </a:solidFill>
              </a:defRPr>
            </a:lvl4pPr>
            <a:lvl5pPr lvl="4">
              <a:spcBef>
                <a:spcPts val="0"/>
              </a:spcBef>
              <a:spcAft>
                <a:spcPts val="0"/>
              </a:spcAft>
              <a:buClr>
                <a:schemeClr val="lt1"/>
              </a:buClr>
              <a:buSzPts val="4800"/>
              <a:buNone/>
              <a:defRPr sz="4800" b="1">
                <a:solidFill>
                  <a:schemeClr val="lt1"/>
                </a:solidFill>
              </a:defRPr>
            </a:lvl5pPr>
            <a:lvl6pPr lvl="5">
              <a:spcBef>
                <a:spcPts val="0"/>
              </a:spcBef>
              <a:spcAft>
                <a:spcPts val="0"/>
              </a:spcAft>
              <a:buClr>
                <a:schemeClr val="lt1"/>
              </a:buClr>
              <a:buSzPts val="4800"/>
              <a:buNone/>
              <a:defRPr sz="4800" b="1">
                <a:solidFill>
                  <a:schemeClr val="lt1"/>
                </a:solidFill>
              </a:defRPr>
            </a:lvl6pPr>
            <a:lvl7pPr lvl="6">
              <a:spcBef>
                <a:spcPts val="0"/>
              </a:spcBef>
              <a:spcAft>
                <a:spcPts val="0"/>
              </a:spcAft>
              <a:buClr>
                <a:schemeClr val="lt1"/>
              </a:buClr>
              <a:buSzPts val="4800"/>
              <a:buNone/>
              <a:defRPr sz="4800" b="1">
                <a:solidFill>
                  <a:schemeClr val="lt1"/>
                </a:solidFill>
              </a:defRPr>
            </a:lvl7pPr>
            <a:lvl8pPr lvl="7">
              <a:spcBef>
                <a:spcPts val="0"/>
              </a:spcBef>
              <a:spcAft>
                <a:spcPts val="0"/>
              </a:spcAft>
              <a:buClr>
                <a:schemeClr val="lt1"/>
              </a:buClr>
              <a:buSzPts val="4800"/>
              <a:buNone/>
              <a:defRPr sz="4800" b="1">
                <a:solidFill>
                  <a:schemeClr val="lt1"/>
                </a:solidFill>
              </a:defRPr>
            </a:lvl8pPr>
            <a:lvl9pPr lvl="8">
              <a:spcBef>
                <a:spcPts val="0"/>
              </a:spcBef>
              <a:spcAft>
                <a:spcPts val="0"/>
              </a:spcAft>
              <a:buClr>
                <a:schemeClr val="lt1"/>
              </a:buClr>
              <a:buSzPts val="4800"/>
              <a:buNone/>
              <a:defRPr sz="4800" b="1">
                <a:solidFill>
                  <a:schemeClr val="lt1"/>
                </a:solidFill>
              </a:defRPr>
            </a:lvl9pPr>
          </a:lstStyle>
          <a:p>
            <a:endParaRPr/>
          </a:p>
        </p:txBody>
      </p:sp>
      <p:sp>
        <p:nvSpPr>
          <p:cNvPr id="7" name="Google Shape;7;p1"/>
          <p:cNvSpPr txBox="1">
            <a:spLocks noGrp="1"/>
          </p:cNvSpPr>
          <p:nvPr>
            <p:ph type="body" idx="1"/>
          </p:nvPr>
        </p:nvSpPr>
        <p:spPr>
          <a:xfrm>
            <a:off x="457200" y="1947332"/>
            <a:ext cx="8229600" cy="46203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Char char="●"/>
              <a:defRPr sz="3000">
                <a:solidFill>
                  <a:schemeClr val="dk2"/>
                </a:solidFill>
              </a:defRPr>
            </a:lvl1pPr>
            <a:lvl2pPr marL="914400" lvl="1" indent="-381000">
              <a:spcBef>
                <a:spcPts val="0"/>
              </a:spcBef>
              <a:spcAft>
                <a:spcPts val="0"/>
              </a:spcAft>
              <a:buClr>
                <a:schemeClr val="dk2"/>
              </a:buClr>
              <a:buSzPts val="2400"/>
              <a:buChar char="○"/>
              <a:defRPr sz="2400">
                <a:solidFill>
                  <a:schemeClr val="dk2"/>
                </a:solidFill>
              </a:defRPr>
            </a:lvl2pPr>
            <a:lvl3pPr marL="1371600" lvl="2" indent="-381000">
              <a:spcBef>
                <a:spcPts val="0"/>
              </a:spcBef>
              <a:spcAft>
                <a:spcPts val="0"/>
              </a:spcAft>
              <a:buClr>
                <a:schemeClr val="dk2"/>
              </a:buClr>
              <a:buSzPts val="2400"/>
              <a:buChar char="■"/>
              <a:defRPr sz="2400">
                <a:solidFill>
                  <a:schemeClr val="dk2"/>
                </a:solidFill>
              </a:defRPr>
            </a:lvl3pPr>
            <a:lvl4pPr marL="1828800" lvl="3" indent="-342900">
              <a:spcBef>
                <a:spcPts val="0"/>
              </a:spcBef>
              <a:spcAft>
                <a:spcPts val="0"/>
              </a:spcAft>
              <a:buClr>
                <a:schemeClr val="dk2"/>
              </a:buClr>
              <a:buSzPts val="1800"/>
              <a:buChar char="●"/>
              <a:defRPr sz="1800">
                <a:solidFill>
                  <a:schemeClr val="dk2"/>
                </a:solidFill>
              </a:defRPr>
            </a:lvl4pPr>
            <a:lvl5pPr marL="2286000" lvl="4" indent="-342900">
              <a:spcBef>
                <a:spcPts val="0"/>
              </a:spcBef>
              <a:spcAft>
                <a:spcPts val="0"/>
              </a:spcAft>
              <a:buClr>
                <a:schemeClr val="dk2"/>
              </a:buClr>
              <a:buSzPts val="1800"/>
              <a:buChar char="○"/>
              <a:defRPr sz="1800">
                <a:solidFill>
                  <a:schemeClr val="dk2"/>
                </a:solidFill>
              </a:defRPr>
            </a:lvl5pPr>
            <a:lvl6pPr marL="2743200" lvl="5" indent="-342900">
              <a:spcBef>
                <a:spcPts val="0"/>
              </a:spcBef>
              <a:spcAft>
                <a:spcPts val="0"/>
              </a:spcAft>
              <a:buClr>
                <a:schemeClr val="dk2"/>
              </a:buClr>
              <a:buSzPts val="1800"/>
              <a:buChar char="■"/>
              <a:defRPr sz="1800">
                <a:solidFill>
                  <a:schemeClr val="dk2"/>
                </a:solidFill>
              </a:defRPr>
            </a:lvl6pPr>
            <a:lvl7pPr marL="3200400" lvl="6" indent="-342900">
              <a:spcBef>
                <a:spcPts val="0"/>
              </a:spcBef>
              <a:spcAft>
                <a:spcPts val="0"/>
              </a:spcAft>
              <a:buClr>
                <a:schemeClr val="dk2"/>
              </a:buClr>
              <a:buSzPts val="1800"/>
              <a:buChar char="●"/>
              <a:defRPr sz="1800">
                <a:solidFill>
                  <a:schemeClr val="dk2"/>
                </a:solidFill>
              </a:defRPr>
            </a:lvl7pPr>
            <a:lvl8pPr marL="3657600" lvl="7" indent="-342900">
              <a:spcBef>
                <a:spcPts val="0"/>
              </a:spcBef>
              <a:spcAft>
                <a:spcPts val="0"/>
              </a:spcAft>
              <a:buClr>
                <a:schemeClr val="dk2"/>
              </a:buClr>
              <a:buSzPts val="1800"/>
              <a:buChar char="○"/>
              <a:defRPr sz="1800">
                <a:solidFill>
                  <a:schemeClr val="dk2"/>
                </a:solidFill>
              </a:defRPr>
            </a:lvl8pPr>
            <a:lvl9pPr marL="4114800" lvl="8" indent="-342900">
              <a:spcBef>
                <a:spcPts val="0"/>
              </a:spcBef>
              <a:spcAft>
                <a:spcPts val="0"/>
              </a:spcAft>
              <a:buClr>
                <a:schemeClr val="dk2"/>
              </a:buClr>
              <a:buSzPts val="1800"/>
              <a:buChar char="■"/>
              <a:defRPr sz="1800">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UE18CS251"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8"/>
          <p:cNvSpPr txBox="1">
            <a:spLocks noGrp="1"/>
          </p:cNvSpPr>
          <p:nvPr>
            <p:ph type="ctrTitle"/>
          </p:nvPr>
        </p:nvSpPr>
        <p:spPr>
          <a:xfrm>
            <a:off x="685800" y="965452"/>
            <a:ext cx="7772400" cy="301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Design and Analysis of Algorithms (UE18CS251)</a:t>
            </a:r>
            <a:endParaRPr sz="4800"/>
          </a:p>
          <a:p>
            <a:pPr marL="0" lvl="0" indent="0" algn="l" rtl="0">
              <a:spcBef>
                <a:spcPts val="0"/>
              </a:spcBef>
              <a:spcAft>
                <a:spcPts val="0"/>
              </a:spcAft>
              <a:buNone/>
            </a:pPr>
            <a:endParaRPr sz="4800"/>
          </a:p>
          <a:p>
            <a:pPr marL="0" lvl="0" indent="0" algn="l" rtl="0">
              <a:spcBef>
                <a:spcPts val="0"/>
              </a:spcBef>
              <a:spcAft>
                <a:spcPts val="0"/>
              </a:spcAft>
              <a:buNone/>
            </a:pPr>
            <a:r>
              <a:rPr lang="en" sz="3600"/>
              <a:t>Unit I - Introduction</a:t>
            </a:r>
            <a:endParaRPr sz="3600"/>
          </a:p>
        </p:txBody>
      </p:sp>
      <p:pic>
        <p:nvPicPr>
          <p:cNvPr id="33" name="Google Shape;33;p8"/>
          <p:cNvPicPr preferRelativeResize="0"/>
          <p:nvPr/>
        </p:nvPicPr>
        <p:blipFill>
          <a:blip r:embed="rId3">
            <a:alphaModFix/>
          </a:blip>
          <a:stretch>
            <a:fillRect/>
          </a:stretch>
        </p:blipFill>
        <p:spPr>
          <a:xfrm>
            <a:off x="1724163" y="6413875"/>
            <a:ext cx="5695675" cy="444125"/>
          </a:xfrm>
          <a:prstGeom prst="rect">
            <a:avLst/>
          </a:prstGeom>
          <a:noFill/>
          <a:ln>
            <a:noFill/>
          </a:ln>
        </p:spPr>
      </p:pic>
      <p:sp>
        <p:nvSpPr>
          <p:cNvPr id="34" name="Google Shape;34;p8"/>
          <p:cNvSpPr txBox="1"/>
          <p:nvPr/>
        </p:nvSpPr>
        <p:spPr>
          <a:xfrm>
            <a:off x="685800" y="4124476"/>
            <a:ext cx="7772400" cy="9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EFEDE2"/>
                </a:solidFill>
              </a:rPr>
              <a:t>Mr. Channa Bankapur</a:t>
            </a:r>
            <a:endParaRPr sz="2400">
              <a:solidFill>
                <a:srgbClr val="EFEDE2"/>
              </a:solidFill>
            </a:endParaRPr>
          </a:p>
          <a:p>
            <a:pPr marL="0" lvl="0" indent="0" algn="l" rtl="0">
              <a:spcBef>
                <a:spcPts val="0"/>
              </a:spcBef>
              <a:spcAft>
                <a:spcPts val="0"/>
              </a:spcAft>
              <a:buNone/>
            </a:pPr>
            <a:r>
              <a:rPr lang="en" sz="2400">
                <a:solidFill>
                  <a:srgbClr val="EFEDE2"/>
                </a:solidFill>
              </a:rPr>
              <a:t>channabankapur@pes.edu</a:t>
            </a:r>
            <a:endParaRPr sz="2400">
              <a:solidFill>
                <a:srgbClr val="EFEDE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p:nvPr/>
        </p:nvSpPr>
        <p:spPr>
          <a:xfrm>
            <a:off x="155275" y="142325"/>
            <a:ext cx="8824800" cy="6058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Font typeface="Verdana"/>
              <a:buChar char="●"/>
            </a:pPr>
            <a:r>
              <a:rPr lang="en" sz="2400" b="1">
                <a:latin typeface="Verdana"/>
                <a:ea typeface="Verdana"/>
                <a:cs typeface="Verdana"/>
                <a:sym typeface="Verdana"/>
              </a:rPr>
              <a:t>Computer Graphics: </a:t>
            </a:r>
            <a:r>
              <a:rPr lang="en" sz="2400">
                <a:latin typeface="Verdana"/>
                <a:ea typeface="Verdana"/>
                <a:cs typeface="Verdana"/>
                <a:sym typeface="Verdana"/>
              </a:rPr>
              <a:t>Line Clipping, Shading, Polygon Clipping, Morphing, Animation, …</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b="1">
                <a:latin typeface="Verdana"/>
                <a:ea typeface="Verdana"/>
                <a:cs typeface="Verdana"/>
                <a:sym typeface="Verdana"/>
              </a:rPr>
              <a:t>System Modeling and Simulation: </a:t>
            </a:r>
            <a:r>
              <a:rPr lang="en" sz="2400">
                <a:latin typeface="Verdana"/>
                <a:ea typeface="Verdana"/>
                <a:cs typeface="Verdana"/>
                <a:sym typeface="Verdana"/>
              </a:rPr>
              <a:t>Pseudo-Random Number Generators, Discrete Event Simulation Algorithms, …</a:t>
            </a:r>
            <a:endParaRPr sz="2400">
              <a:latin typeface="Verdana"/>
              <a:ea typeface="Verdana"/>
              <a:cs typeface="Verdana"/>
              <a:sym typeface="Verdana"/>
            </a:endParaRPr>
          </a:p>
          <a:p>
            <a:pPr marL="457200" lvl="0" indent="-381000" algn="l" rtl="0">
              <a:lnSpc>
                <a:spcPct val="115000"/>
              </a:lnSpc>
              <a:spcBef>
                <a:spcPts val="0"/>
              </a:spcBef>
              <a:spcAft>
                <a:spcPts val="0"/>
              </a:spcAft>
              <a:buClr>
                <a:schemeClr val="dk1"/>
              </a:buClr>
              <a:buSzPts val="2400"/>
              <a:buFont typeface="Verdana"/>
              <a:buChar char="●"/>
            </a:pPr>
            <a:r>
              <a:rPr lang="en" sz="2400" b="1">
                <a:solidFill>
                  <a:schemeClr val="dk1"/>
                </a:solidFill>
                <a:latin typeface="Verdana"/>
                <a:ea typeface="Verdana"/>
                <a:cs typeface="Verdana"/>
                <a:sym typeface="Verdana"/>
              </a:rPr>
              <a:t>Numerical Algorithms: </a:t>
            </a:r>
            <a:r>
              <a:rPr lang="en" sz="2400">
                <a:solidFill>
                  <a:schemeClr val="dk1"/>
                </a:solidFill>
                <a:latin typeface="Verdana"/>
                <a:ea typeface="Verdana"/>
                <a:cs typeface="Verdana"/>
                <a:sym typeface="Verdana"/>
              </a:rPr>
              <a:t>Root Finding, ODE &amp; PDE, Eigen Values &amp; Eigen Vectors, Integration,…</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Clr>
                <a:schemeClr val="dk1"/>
              </a:buClr>
              <a:buSzPts val="2400"/>
              <a:buFont typeface="Verdana"/>
              <a:buChar char="●"/>
            </a:pPr>
            <a:r>
              <a:rPr lang="en" sz="2400" b="1">
                <a:solidFill>
                  <a:schemeClr val="dk1"/>
                </a:solidFill>
                <a:latin typeface="Verdana"/>
                <a:ea typeface="Verdana"/>
                <a:cs typeface="Verdana"/>
                <a:sym typeface="Verdana"/>
              </a:rPr>
              <a:t>Text Processing Algorithms: </a:t>
            </a:r>
            <a:r>
              <a:rPr lang="en" sz="2400">
                <a:solidFill>
                  <a:schemeClr val="dk1"/>
                </a:solidFill>
                <a:latin typeface="Verdana"/>
                <a:ea typeface="Verdana"/>
                <a:cs typeface="Verdana"/>
                <a:sym typeface="Verdana"/>
              </a:rPr>
              <a:t>Searching, Sorting, Regular Expression Matching, Binary Search Trees,…</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Clr>
                <a:schemeClr val="dk1"/>
              </a:buClr>
              <a:buSzPts val="2400"/>
              <a:buFont typeface="Verdana"/>
              <a:buChar char="●"/>
            </a:pPr>
            <a:r>
              <a:rPr lang="en" sz="2400" b="1">
                <a:solidFill>
                  <a:schemeClr val="dk1"/>
                </a:solidFill>
                <a:latin typeface="Verdana"/>
                <a:ea typeface="Verdana"/>
                <a:cs typeface="Verdana"/>
                <a:sym typeface="Verdana"/>
              </a:rPr>
              <a:t>Operations Research: </a:t>
            </a:r>
            <a:r>
              <a:rPr lang="en" sz="2400">
                <a:solidFill>
                  <a:schemeClr val="dk1"/>
                </a:solidFill>
                <a:latin typeface="Verdana"/>
                <a:ea typeface="Verdana"/>
                <a:cs typeface="Verdana"/>
                <a:sym typeface="Verdana"/>
              </a:rPr>
              <a:t>Linear Programming, Integer Programming, Scheduling, Assignment, Inventory Control,…</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Clr>
                <a:schemeClr val="dk1"/>
              </a:buClr>
              <a:buSzPts val="2400"/>
              <a:buFont typeface="Verdana"/>
              <a:buChar char="●"/>
            </a:pPr>
            <a:r>
              <a:rPr lang="en" sz="2400" b="1">
                <a:solidFill>
                  <a:schemeClr val="dk1"/>
                </a:solidFill>
                <a:latin typeface="Verdana"/>
                <a:ea typeface="Verdana"/>
                <a:cs typeface="Verdana"/>
                <a:sym typeface="Verdana"/>
              </a:rPr>
              <a:t>Game Theory: </a:t>
            </a:r>
            <a:r>
              <a:rPr lang="en" sz="2400">
                <a:solidFill>
                  <a:schemeClr val="dk1"/>
                </a:solidFill>
                <a:latin typeface="Verdana"/>
                <a:ea typeface="Verdana"/>
                <a:cs typeface="Verdana"/>
                <a:sym typeface="Verdana"/>
              </a:rPr>
              <a:t>Cooperative Games, Competitive Games, Mechanism Design, …</a:t>
            </a:r>
            <a:endParaRPr sz="2400">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270900" y="270900"/>
            <a:ext cx="39591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Verdana"/>
                <a:ea typeface="Verdana"/>
                <a:cs typeface="Verdana"/>
                <a:sym typeface="Verdana"/>
              </a:rPr>
              <a:t>Let’s begin..</a:t>
            </a:r>
            <a:endParaRPr sz="2400">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0" lvl="0" indent="0" algn="l" rtl="0">
              <a:spcBef>
                <a:spcPts val="0"/>
              </a:spcBef>
              <a:spcAft>
                <a:spcPts val="0"/>
              </a:spcAft>
              <a:buNone/>
            </a:pPr>
            <a:r>
              <a:rPr lang="en" sz="2400" b="1">
                <a:latin typeface="Verdana"/>
                <a:ea typeface="Verdana"/>
                <a:cs typeface="Verdana"/>
                <a:sym typeface="Verdana"/>
              </a:rPr>
              <a:t>What is an algorithm? </a:t>
            </a:r>
            <a:endParaRPr sz="2400" b="1">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Definition: … </a:t>
            </a:r>
            <a:endParaRPr sz="2400">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Hint: What are the common things out</a:t>
            </a: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of a bunch of </a:t>
            </a: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algorithms you are familiar with?</a:t>
            </a:r>
            <a:endParaRPr sz="2400">
              <a:latin typeface="Verdana"/>
              <a:ea typeface="Verdana"/>
              <a:cs typeface="Verdana"/>
              <a:sym typeface="Verdana"/>
            </a:endParaRPr>
          </a:p>
        </p:txBody>
      </p:sp>
      <p:pic>
        <p:nvPicPr>
          <p:cNvPr id="86" name="Google Shape;86;p18"/>
          <p:cNvPicPr preferRelativeResize="0"/>
          <p:nvPr/>
        </p:nvPicPr>
        <p:blipFill>
          <a:blip r:embed="rId3">
            <a:alphaModFix/>
          </a:blip>
          <a:stretch>
            <a:fillRect/>
          </a:stretch>
        </p:blipFill>
        <p:spPr>
          <a:xfrm>
            <a:off x="3448325" y="1740049"/>
            <a:ext cx="5695675" cy="41375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270900" y="3371850"/>
            <a:ext cx="8597400" cy="282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600"/>
              </a:spcBef>
              <a:spcAft>
                <a:spcPts val="0"/>
              </a:spcAft>
              <a:buClr>
                <a:schemeClr val="dk1"/>
              </a:buClr>
              <a:buSzPts val="1100"/>
              <a:buFont typeface="Arial"/>
              <a:buNone/>
            </a:pPr>
            <a:r>
              <a:rPr lang="en" sz="2400">
                <a:latin typeface="Verdana"/>
                <a:ea typeface="Verdana"/>
                <a:cs typeface="Verdana"/>
                <a:sym typeface="Verdana"/>
              </a:rPr>
              <a:t>A stamp issued September 6, 1983 in the Soviet Union, commemorating </a:t>
            </a:r>
            <a:r>
              <a:rPr lang="en" sz="2400" b="1">
                <a:latin typeface="Verdana"/>
                <a:ea typeface="Verdana"/>
                <a:cs typeface="Verdana"/>
                <a:sym typeface="Verdana"/>
              </a:rPr>
              <a:t>al-Khwārizmī</a:t>
            </a:r>
            <a:r>
              <a:rPr lang="en" sz="2400">
                <a:latin typeface="Verdana"/>
                <a:ea typeface="Verdana"/>
                <a:cs typeface="Verdana"/>
                <a:sym typeface="Verdana"/>
              </a:rPr>
              <a:t>'s (approximate) 1200th birthday.</a:t>
            </a:r>
            <a:endParaRPr sz="2400">
              <a:latin typeface="Verdana"/>
              <a:ea typeface="Verdana"/>
              <a:cs typeface="Verdana"/>
              <a:sym typeface="Verdana"/>
            </a:endParaRPr>
          </a:p>
          <a:p>
            <a:pPr marL="0" lvl="0" indent="0" algn="ctr" rtl="0">
              <a:lnSpc>
                <a:spcPct val="115000"/>
              </a:lnSpc>
              <a:spcBef>
                <a:spcPts val="600"/>
              </a:spcBef>
              <a:spcAft>
                <a:spcPts val="0"/>
              </a:spcAft>
              <a:buClr>
                <a:schemeClr val="dk1"/>
              </a:buClr>
              <a:buSzPts val="1100"/>
              <a:buFont typeface="Arial"/>
              <a:buNone/>
            </a:pPr>
            <a:r>
              <a:rPr lang="en" sz="2400">
                <a:latin typeface="Verdana"/>
                <a:ea typeface="Verdana"/>
                <a:cs typeface="Verdana"/>
                <a:sym typeface="Verdana"/>
              </a:rPr>
              <a:t>( CE 780 - CE 850)</a:t>
            </a:r>
            <a:endParaRPr sz="2400">
              <a:latin typeface="Verdana"/>
              <a:ea typeface="Verdana"/>
              <a:cs typeface="Verdana"/>
              <a:sym typeface="Verdana"/>
            </a:endParaRPr>
          </a:p>
        </p:txBody>
      </p:sp>
      <p:pic>
        <p:nvPicPr>
          <p:cNvPr id="92" name="Google Shape;92;p19"/>
          <p:cNvPicPr preferRelativeResize="0"/>
          <p:nvPr/>
        </p:nvPicPr>
        <p:blipFill>
          <a:blip r:embed="rId3">
            <a:alphaModFix/>
          </a:blip>
          <a:stretch>
            <a:fillRect/>
          </a:stretch>
        </p:blipFill>
        <p:spPr>
          <a:xfrm>
            <a:off x="4400550" y="0"/>
            <a:ext cx="4743450" cy="3371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1045188" y="1"/>
            <a:ext cx="7048818" cy="6294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Verdana"/>
                <a:ea typeface="Verdana"/>
                <a:cs typeface="Verdana"/>
                <a:sym typeface="Verdana"/>
              </a:rPr>
              <a:t>Textbook definition of an </a:t>
            </a:r>
            <a:r>
              <a:rPr lang="en" sz="2400" b="1">
                <a:latin typeface="Verdana"/>
                <a:ea typeface="Verdana"/>
                <a:cs typeface="Verdana"/>
                <a:sym typeface="Verdana"/>
              </a:rPr>
              <a:t>algorithm</a:t>
            </a:r>
            <a:r>
              <a:rPr lang="en" sz="2400">
                <a:latin typeface="Verdana"/>
                <a:ea typeface="Verdana"/>
                <a:cs typeface="Verdana"/>
                <a:sym typeface="Verdana"/>
              </a:rPr>
              <a:t>:</a:t>
            </a:r>
            <a:endParaRPr sz="2400">
              <a:latin typeface="Verdana"/>
              <a:ea typeface="Verdana"/>
              <a:cs typeface="Verdana"/>
              <a:sym typeface="Verdana"/>
            </a:endParaRPr>
          </a:p>
          <a:p>
            <a:pPr marL="0" lvl="0" indent="0" algn="l" rtl="0">
              <a:lnSpc>
                <a:spcPct val="115000"/>
              </a:lnSpc>
              <a:spcBef>
                <a:spcPts val="0"/>
              </a:spcBef>
              <a:spcAft>
                <a:spcPts val="0"/>
              </a:spcAft>
              <a:buNone/>
            </a:pPr>
            <a:endParaRPr sz="2400">
              <a:latin typeface="Verdana"/>
              <a:ea typeface="Verdana"/>
              <a:cs typeface="Verdana"/>
              <a:sym typeface="Verdana"/>
            </a:endParaRPr>
          </a:p>
          <a:p>
            <a:pPr marL="0" lvl="0" indent="0" algn="l" rtl="0">
              <a:lnSpc>
                <a:spcPct val="115000"/>
              </a:lnSpc>
              <a:spcBef>
                <a:spcPts val="0"/>
              </a:spcBef>
              <a:spcAft>
                <a:spcPts val="0"/>
              </a:spcAft>
              <a:buNone/>
            </a:pPr>
            <a:r>
              <a:rPr lang="en" sz="2400" b="1">
                <a:latin typeface="Verdana"/>
                <a:ea typeface="Verdana"/>
                <a:cs typeface="Verdana"/>
                <a:sym typeface="Verdana"/>
              </a:rPr>
              <a:t>“An algorithm is a sequence of unambiguous instructions for solving a problem i.e., for obtaining a required output for any legitimate input in a finite amount of time.”</a:t>
            </a:r>
            <a:endParaRPr sz="2400" b="1">
              <a:latin typeface="Verdana"/>
              <a:ea typeface="Verdana"/>
              <a:cs typeface="Verdana"/>
              <a:sym typeface="Verdana"/>
            </a:endParaRPr>
          </a:p>
          <a:p>
            <a:pPr marL="0" lvl="0" indent="0" algn="l" rtl="0">
              <a:lnSpc>
                <a:spcPct val="115000"/>
              </a:lnSpc>
              <a:spcBef>
                <a:spcPts val="0"/>
              </a:spcBef>
              <a:spcAft>
                <a:spcPts val="0"/>
              </a:spcAft>
              <a:buNone/>
            </a:pP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Instructions (a computer can understand)</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Sequence of instructions</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Unambiguous instructions</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Solving a problem</a:t>
            </a:r>
            <a:endParaRPr sz="2400">
              <a:latin typeface="Verdana"/>
              <a:ea typeface="Verdana"/>
              <a:cs typeface="Verdana"/>
              <a:sym typeface="Verdana"/>
            </a:endParaRPr>
          </a:p>
          <a:p>
            <a:pPr marL="914400" lvl="1"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legitimate input</a:t>
            </a:r>
            <a:endParaRPr sz="2400">
              <a:latin typeface="Verdana"/>
              <a:ea typeface="Verdana"/>
              <a:cs typeface="Verdana"/>
              <a:sym typeface="Verdana"/>
            </a:endParaRPr>
          </a:p>
          <a:p>
            <a:pPr marL="914400" lvl="1"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required output</a:t>
            </a:r>
            <a:endParaRPr sz="2400">
              <a:latin typeface="Verdana"/>
              <a:ea typeface="Verdana"/>
              <a:cs typeface="Verdana"/>
              <a:sym typeface="Verdana"/>
            </a:endParaRPr>
          </a:p>
          <a:p>
            <a:pPr marL="914400" lvl="1"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finite amount of time</a:t>
            </a:r>
            <a:endParaRPr sz="240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Verdana"/>
                <a:ea typeface="Verdana"/>
                <a:cs typeface="Verdana"/>
                <a:sym typeface="Verdana"/>
              </a:rPr>
              <a:t>Algorithm for computing </a:t>
            </a:r>
            <a:r>
              <a:rPr lang="en" sz="2400" b="1">
                <a:latin typeface="Verdana"/>
                <a:ea typeface="Verdana"/>
                <a:cs typeface="Verdana"/>
                <a:sym typeface="Verdana"/>
              </a:rPr>
              <a:t>GCD (m, n)</a:t>
            </a:r>
            <a:endParaRPr sz="2400" b="1">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 </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Eg: GCD(60, 24)</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12 is the GCD(60, 24).</a:t>
            </a:r>
            <a:endParaRPr sz="2400">
              <a:solidFill>
                <a:schemeClr val="dk1"/>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3"/>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Verdana"/>
                <a:ea typeface="Verdana"/>
                <a:cs typeface="Verdana"/>
                <a:sym typeface="Verdana"/>
              </a:rPr>
              <a:t>Algorithm for computing </a:t>
            </a:r>
            <a:r>
              <a:rPr lang="en" sz="2400" b="1">
                <a:latin typeface="Verdana"/>
                <a:ea typeface="Verdana"/>
                <a:cs typeface="Verdana"/>
                <a:sym typeface="Verdana"/>
              </a:rPr>
              <a:t>GCD (m, n)</a:t>
            </a:r>
            <a:endParaRPr sz="2400" b="1">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latin typeface="Verdana"/>
                <a:ea typeface="Verdana"/>
                <a:cs typeface="Verdana"/>
                <a:sym typeface="Verdana"/>
              </a:rPr>
              <a:t>Assign the value of min {m, n} to t.</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If t divides both m and n, return the value of t as the answer and stop.</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Decrease the value of t by 1. Go to Step 2.</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Eg: GCD (60, 24)</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m = 60, n = 24, t = 24.</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24 (doesn’t divide m), 23, 22, …, 12.</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12 divides both 60 and 24.</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Hence, 12 is the GCD(60, 24).</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Does it work for all the legitimate input?</a:t>
            </a:r>
            <a:endParaRPr sz="2400">
              <a:solidFill>
                <a:schemeClr val="dk1"/>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4"/>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Verdana"/>
                <a:ea typeface="Verdana"/>
                <a:cs typeface="Verdana"/>
                <a:sym typeface="Verdana"/>
              </a:rPr>
              <a:t>Algorithm for computing </a:t>
            </a:r>
            <a:r>
              <a:rPr lang="en" sz="2400" b="1">
                <a:latin typeface="Verdana"/>
                <a:ea typeface="Verdana"/>
                <a:cs typeface="Verdana"/>
                <a:sym typeface="Verdana"/>
              </a:rPr>
              <a:t>GCD (m, n)</a:t>
            </a:r>
            <a:endParaRPr sz="2400" b="1">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latin typeface="Verdana"/>
                <a:ea typeface="Verdana"/>
                <a:cs typeface="Verdana"/>
                <a:sym typeface="Verdana"/>
              </a:rPr>
              <a:t>Assign the value of min {m, n} to t.</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If the value of t is zero, return max{m, n} as     the answer and stop.</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If t divides both m and n, return the value of t as the answer and stop.</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Decrease the value of t by 1. Go to Step 3.</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Eg: GCD (55, 0)</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m = 55, n = 0, t = 0.</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Max{55, 0} is 55.</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400">
                <a:solidFill>
                  <a:schemeClr val="dk1"/>
                </a:solidFill>
                <a:latin typeface="Verdana"/>
                <a:ea typeface="Verdana"/>
                <a:cs typeface="Verdana"/>
                <a:sym typeface="Verdana"/>
              </a:rPr>
              <a:t>Hence, 55 is the GCD(55, 0).</a:t>
            </a:r>
            <a:endParaRPr sz="2400">
              <a:solidFill>
                <a:schemeClr val="dk1"/>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Verdana"/>
                <a:ea typeface="Verdana"/>
                <a:cs typeface="Verdana"/>
                <a:sym typeface="Verdana"/>
              </a:rPr>
              <a:t>Pseudocode of the algorithm:</a:t>
            </a:r>
            <a:r>
              <a:rPr lang="en" sz="2400">
                <a:latin typeface="Verdana"/>
                <a:ea typeface="Verdana"/>
                <a:cs typeface="Verdana"/>
                <a:sym typeface="Verdana"/>
              </a:rPr>
              <a:t> (</a:t>
            </a:r>
            <a:r>
              <a:rPr lang="en" sz="2400" b="1">
                <a:solidFill>
                  <a:schemeClr val="dk1"/>
                </a:solidFill>
              </a:rPr>
              <a:t>Flowcharts?)</a:t>
            </a:r>
            <a:endParaRPr sz="2400">
              <a:latin typeface="Verdana"/>
              <a:ea typeface="Verdana"/>
              <a:cs typeface="Verdana"/>
              <a:sym typeface="Verdana"/>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Algorithm GCD(m,n)</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000">
                <a:latin typeface="Courier New"/>
                <a:ea typeface="Courier New"/>
                <a:cs typeface="Courier New"/>
                <a:sym typeface="Courier New"/>
              </a:rPr>
              <a:t>//Computes gcd(m,n) by </a:t>
            </a:r>
            <a:r>
              <a:rPr lang="en" sz="2000">
                <a:solidFill>
                  <a:schemeClr val="dk1"/>
                </a:solidFill>
                <a:latin typeface="Courier New"/>
                <a:ea typeface="Courier New"/>
                <a:cs typeface="Courier New"/>
                <a:sym typeface="Courier New"/>
              </a:rPr>
              <a:t>checking </a:t>
            </a:r>
            <a:r>
              <a:rPr lang="en" sz="2000">
                <a:latin typeface="Courier New"/>
                <a:ea typeface="Courier New"/>
                <a:cs typeface="Courier New"/>
                <a:sym typeface="Courier New"/>
              </a:rPr>
              <a:t>consecutive integers.</a:t>
            </a:r>
            <a:endParaRPr sz="2000">
              <a:latin typeface="Courier New"/>
              <a:ea typeface="Courier New"/>
              <a:cs typeface="Courier New"/>
              <a:sym typeface="Courier New"/>
            </a:endParaRPr>
          </a:p>
          <a:p>
            <a:pPr marL="0" lvl="0" indent="0" algn="l" rtl="0">
              <a:lnSpc>
                <a:spcPct val="115000"/>
              </a:lnSpc>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marL="0" lvl="0" indent="0" algn="l" rtl="0">
              <a:lnSpc>
                <a:spcPct val="115000"/>
              </a:lnSpc>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t ← min{m, n}</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if (t = 0) return max{m, n}</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while (! ((</a:t>
            </a:r>
            <a:r>
              <a:rPr lang="en" sz="2400" b="1">
                <a:solidFill>
                  <a:schemeClr val="dk1"/>
                </a:solidFill>
                <a:latin typeface="Courier New"/>
                <a:ea typeface="Courier New"/>
                <a:cs typeface="Courier New"/>
                <a:sym typeface="Courier New"/>
              </a:rPr>
              <a:t>m mod t</a:t>
            </a:r>
            <a:r>
              <a:rPr lang="en" sz="2400" b="1">
                <a:latin typeface="Courier New"/>
                <a:ea typeface="Courier New"/>
                <a:cs typeface="Courier New"/>
                <a:sym typeface="Courier New"/>
              </a:rPr>
              <a:t> = 0) and </a:t>
            </a:r>
            <a:r>
              <a:rPr lang="en" sz="2400" b="1">
                <a:solidFill>
                  <a:schemeClr val="dk1"/>
                </a:solidFill>
                <a:latin typeface="Courier New"/>
                <a:ea typeface="Courier New"/>
                <a:cs typeface="Courier New"/>
                <a:sym typeface="Courier New"/>
              </a:rPr>
              <a:t>(n mod t = 0)) )</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	t ← t - 1</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return t</a:t>
            </a:r>
            <a:endParaRPr sz="2400" b="1">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6"/>
          <p:cNvSpPr txBox="1"/>
          <p:nvPr/>
        </p:nvSpPr>
        <p:spPr>
          <a:xfrm>
            <a:off x="270900" y="270900"/>
            <a:ext cx="65424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Verdana"/>
                <a:ea typeface="Verdana"/>
                <a:cs typeface="Verdana"/>
                <a:sym typeface="Verdana"/>
              </a:rPr>
              <a:t>Euclid of Alexandria (around 300 BC)</a:t>
            </a:r>
            <a:endParaRPr sz="2400">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0" lvl="0" indent="0" algn="l" rtl="0">
              <a:spcBef>
                <a:spcPts val="0"/>
              </a:spcBef>
              <a:spcAft>
                <a:spcPts val="0"/>
              </a:spcAft>
              <a:buNone/>
            </a:pPr>
            <a:r>
              <a:rPr lang="en" sz="2400" b="1">
                <a:latin typeface="Verdana"/>
                <a:ea typeface="Verdana"/>
                <a:cs typeface="Verdana"/>
                <a:sym typeface="Verdana"/>
              </a:rPr>
              <a:t>Euclid’s Algorithm </a:t>
            </a:r>
            <a:r>
              <a:rPr lang="en" sz="2400">
                <a:latin typeface="Verdana"/>
                <a:ea typeface="Verdana"/>
                <a:cs typeface="Verdana"/>
                <a:sym typeface="Verdana"/>
              </a:rPr>
              <a:t>uses</a:t>
            </a:r>
            <a:endParaRPr sz="2400">
              <a:latin typeface="Verdana"/>
              <a:ea typeface="Verdana"/>
              <a:cs typeface="Verdana"/>
              <a:sym typeface="Verdana"/>
            </a:endParaRPr>
          </a:p>
          <a:p>
            <a:pPr marL="0" lvl="0" indent="0" algn="l" rtl="0">
              <a:spcBef>
                <a:spcPts val="0"/>
              </a:spcBef>
              <a:spcAft>
                <a:spcPts val="0"/>
              </a:spcAft>
              <a:buNone/>
            </a:pPr>
            <a:r>
              <a:rPr lang="en" sz="2400" b="1">
                <a:latin typeface="Verdana"/>
                <a:ea typeface="Verdana"/>
                <a:cs typeface="Verdana"/>
                <a:sym typeface="Verdana"/>
              </a:rPr>
              <a:t>gcd(m,n) = gcd(n, m mod n)</a:t>
            </a:r>
            <a:endParaRPr sz="2400" b="1">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and gcd(m, 0) = m</a:t>
            </a:r>
            <a:endParaRPr sz="2400">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E.g.:	gcd(60, 24)	</a:t>
            </a: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    =	gcd(24, 12)</a:t>
            </a:r>
            <a:endParaRPr sz="2400">
              <a:latin typeface="Verdana"/>
              <a:ea typeface="Verdana"/>
              <a:cs typeface="Verdana"/>
              <a:sym typeface="Verdana"/>
            </a:endParaRPr>
          </a:p>
          <a:p>
            <a:pPr marL="457200" lvl="0" indent="0" algn="l" rtl="0">
              <a:spcBef>
                <a:spcPts val="0"/>
              </a:spcBef>
              <a:spcAft>
                <a:spcPts val="0"/>
              </a:spcAft>
              <a:buNone/>
            </a:pPr>
            <a:r>
              <a:rPr lang="en" sz="2400">
                <a:latin typeface="Verdana"/>
                <a:ea typeface="Verdana"/>
                <a:cs typeface="Verdana"/>
                <a:sym typeface="Verdana"/>
              </a:rPr>
              <a:t>=	gcd(12, 0)	= 12</a:t>
            </a:r>
            <a:endParaRPr sz="2400">
              <a:latin typeface="Verdana"/>
              <a:ea typeface="Verdana"/>
              <a:cs typeface="Verdana"/>
              <a:sym typeface="Verdana"/>
            </a:endParaRPr>
          </a:p>
          <a:p>
            <a:pPr marL="457200" lvl="0" indent="0" algn="l" rtl="0">
              <a:spcBef>
                <a:spcPts val="0"/>
              </a:spcBef>
              <a:spcAft>
                <a:spcPts val="0"/>
              </a:spcAft>
              <a:buNone/>
            </a:pPr>
            <a:endParaRPr sz="2400">
              <a:latin typeface="Verdana"/>
              <a:ea typeface="Verdana"/>
              <a:cs typeface="Verdana"/>
              <a:sym typeface="Verdana"/>
            </a:endParaRPr>
          </a:p>
          <a:p>
            <a:pPr marL="0" lvl="0" indent="0" algn="l" rtl="0">
              <a:spcBef>
                <a:spcPts val="0"/>
              </a:spcBef>
              <a:spcAft>
                <a:spcPts val="0"/>
              </a:spcAft>
              <a:buNone/>
            </a:pPr>
            <a:r>
              <a:rPr lang="en" sz="2400">
                <a:solidFill>
                  <a:schemeClr val="dk1"/>
                </a:solidFill>
                <a:latin typeface="Verdana"/>
                <a:ea typeface="Verdana"/>
                <a:cs typeface="Verdana"/>
                <a:sym typeface="Verdana"/>
              </a:rPr>
              <a:t>E.g.:	gcd(</a:t>
            </a:r>
            <a:r>
              <a:rPr lang="en" sz="2400">
                <a:latin typeface="Verdana"/>
                <a:ea typeface="Verdana"/>
                <a:cs typeface="Verdana"/>
                <a:sym typeface="Verdana"/>
              </a:rPr>
              <a:t>252, 105)	</a:t>
            </a:r>
            <a:endParaRPr sz="2400">
              <a:latin typeface="Verdana"/>
              <a:ea typeface="Verdana"/>
              <a:cs typeface="Verdana"/>
              <a:sym typeface="Verdana"/>
            </a:endParaRPr>
          </a:p>
          <a:p>
            <a:pPr marL="457200" lvl="0" indent="0" algn="l" rtl="0">
              <a:spcBef>
                <a:spcPts val="0"/>
              </a:spcBef>
              <a:spcAft>
                <a:spcPts val="0"/>
              </a:spcAft>
              <a:buNone/>
            </a:pPr>
            <a:r>
              <a:rPr lang="en" sz="2400">
                <a:latin typeface="Verdana"/>
                <a:ea typeface="Verdana"/>
                <a:cs typeface="Verdana"/>
                <a:sym typeface="Verdana"/>
              </a:rPr>
              <a:t>= 	gcd(105, 42)</a:t>
            </a: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	=	gcd(42, 21)	</a:t>
            </a: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    = 	gcd(21, 0) = 21</a:t>
            </a:r>
            <a:endParaRPr sz="2400">
              <a:latin typeface="Verdana"/>
              <a:ea typeface="Verdana"/>
              <a:cs typeface="Verdana"/>
              <a:sym typeface="Verdana"/>
            </a:endParaRPr>
          </a:p>
        </p:txBody>
      </p:sp>
      <p:pic>
        <p:nvPicPr>
          <p:cNvPr id="128" name="Google Shape;128;p26"/>
          <p:cNvPicPr preferRelativeResize="0"/>
          <p:nvPr/>
        </p:nvPicPr>
        <p:blipFill>
          <a:blip r:embed="rId3">
            <a:alphaModFix/>
          </a:blip>
          <a:stretch>
            <a:fillRect/>
          </a:stretch>
        </p:blipFill>
        <p:spPr>
          <a:xfrm>
            <a:off x="6813302" y="0"/>
            <a:ext cx="2330699" cy="6257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9"/>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rPr>
              <a:t>Design </a:t>
            </a:r>
            <a:r>
              <a:rPr lang="en" sz="2400" b="1"/>
              <a:t>and </a:t>
            </a:r>
            <a:r>
              <a:rPr lang="en" sz="2400" b="1">
                <a:solidFill>
                  <a:schemeClr val="dk1"/>
                </a:solidFill>
              </a:rPr>
              <a:t>Analysis</a:t>
            </a:r>
            <a:r>
              <a:rPr lang="en" sz="2400" b="1"/>
              <a:t> of Algorithms (</a:t>
            </a:r>
            <a:r>
              <a:rPr lang="en" sz="2400" b="1">
                <a:solidFill>
                  <a:schemeClr val="dk1"/>
                </a:solidFill>
              </a:rPr>
              <a:t>UE18CS251)</a:t>
            </a:r>
            <a:endParaRPr sz="2400" b="1"/>
          </a:p>
          <a:p>
            <a:pPr marL="0" lvl="0" indent="0" algn="l" rtl="0">
              <a:spcBef>
                <a:spcPts val="0"/>
              </a:spcBef>
              <a:spcAft>
                <a:spcPts val="0"/>
              </a:spcAft>
              <a:buNone/>
            </a:pPr>
            <a:r>
              <a:rPr lang="en" sz="2400"/>
              <a:t>4 Credits, 4 lecture hours per week</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solidFill>
                  <a:schemeClr val="dk1"/>
                </a:solidFill>
              </a:rPr>
              <a:t>ISA: 40 = 	15 (T1: CBT of 40 marks) +</a:t>
            </a:r>
            <a:endParaRPr sz="2400">
              <a:solidFill>
                <a:schemeClr val="dk1"/>
              </a:solidFill>
            </a:endParaRPr>
          </a:p>
          <a:p>
            <a:pPr marL="1371600" lvl="0" indent="0" algn="l" rtl="0">
              <a:spcBef>
                <a:spcPts val="0"/>
              </a:spcBef>
              <a:spcAft>
                <a:spcPts val="0"/>
              </a:spcAft>
              <a:buNone/>
            </a:pPr>
            <a:r>
              <a:rPr lang="en" sz="2400">
                <a:solidFill>
                  <a:schemeClr val="dk1"/>
                </a:solidFill>
              </a:rPr>
              <a:t>15 (T2: CBT of 40 marks) + </a:t>
            </a:r>
            <a:endParaRPr sz="2400">
              <a:solidFill>
                <a:schemeClr val="dk1"/>
              </a:solidFill>
            </a:endParaRPr>
          </a:p>
          <a:p>
            <a:pPr marL="1371600" lvl="0" indent="0" algn="l" rtl="0">
              <a:spcBef>
                <a:spcPts val="0"/>
              </a:spcBef>
              <a:spcAft>
                <a:spcPts val="0"/>
              </a:spcAft>
              <a:buNone/>
            </a:pPr>
            <a:r>
              <a:rPr lang="en" sz="2400">
                <a:solidFill>
                  <a:schemeClr val="dk1"/>
                </a:solidFill>
              </a:rPr>
              <a:t>10 (Assignments).</a:t>
            </a:r>
            <a:endParaRPr sz="2400">
              <a:solidFill>
                <a:schemeClr val="dk1"/>
              </a:solidFill>
            </a:endParaRPr>
          </a:p>
          <a:p>
            <a:pPr marL="0" lvl="0" indent="0" algn="l" rtl="0">
              <a:spcBef>
                <a:spcPts val="0"/>
              </a:spcBef>
              <a:spcAft>
                <a:spcPts val="0"/>
              </a:spcAft>
              <a:buNone/>
            </a:pPr>
            <a:endParaRPr sz="2400"/>
          </a:p>
          <a:p>
            <a:pPr marL="0" lvl="0" indent="0" algn="l" rtl="0">
              <a:spcBef>
                <a:spcPts val="0"/>
              </a:spcBef>
              <a:spcAft>
                <a:spcPts val="0"/>
              </a:spcAft>
              <a:buNone/>
            </a:pPr>
            <a:r>
              <a:rPr lang="en" sz="2400"/>
              <a:t>ESA: 60 (Scaled from 100 marks theory paper)</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Student Course Folder of DAA UE18CS251</a:t>
            </a:r>
            <a:endParaRPr sz="2400"/>
          </a:p>
          <a:p>
            <a:pPr marL="0" lvl="0" indent="0" algn="l" rtl="0">
              <a:spcBef>
                <a:spcPts val="0"/>
              </a:spcBef>
              <a:spcAft>
                <a:spcPts val="0"/>
              </a:spcAft>
              <a:buNone/>
            </a:pPr>
            <a:r>
              <a:rPr lang="en" sz="2400" u="sng">
                <a:solidFill>
                  <a:schemeClr val="hlink"/>
                </a:solidFill>
                <a:hlinkClick r:id="rId3"/>
              </a:rPr>
              <a:t>tinyurl.com/UE18CS251</a:t>
            </a:r>
            <a:endParaRPr sz="2400"/>
          </a:p>
          <a:p>
            <a:pPr marL="0" lvl="0" indent="0" algn="l" rtl="0">
              <a:spcBef>
                <a:spcPts val="0"/>
              </a:spcBef>
              <a:spcAft>
                <a:spcPts val="0"/>
              </a:spcAft>
              <a:buNone/>
            </a:pP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7"/>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Verdana"/>
                <a:ea typeface="Verdana"/>
                <a:cs typeface="Verdana"/>
                <a:sym typeface="Verdana"/>
              </a:rPr>
              <a:t>Pseudocode of the Euclid’s algorithm:</a:t>
            </a:r>
            <a:r>
              <a:rPr lang="en" sz="2400">
                <a:latin typeface="Verdana"/>
                <a:ea typeface="Verdana"/>
                <a:cs typeface="Verdana"/>
                <a:sym typeface="Verdana"/>
              </a:rPr>
              <a:t> </a:t>
            </a:r>
            <a:endParaRPr sz="2400">
              <a:latin typeface="Verdana"/>
              <a:ea typeface="Verdana"/>
              <a:cs typeface="Verdana"/>
              <a:sym typeface="Verdana"/>
            </a:endParaRPr>
          </a:p>
          <a:p>
            <a:pPr marL="0" lvl="0" indent="0" algn="l" rtl="0">
              <a:lnSpc>
                <a:spcPct val="115000"/>
              </a:lnSpc>
              <a:spcBef>
                <a:spcPts val="0"/>
              </a:spcBef>
              <a:spcAft>
                <a:spcPts val="0"/>
              </a:spcAft>
              <a:buNone/>
            </a:pPr>
            <a:r>
              <a:rPr lang="en" sz="2400" b="1">
                <a:latin typeface="Verdana"/>
                <a:ea typeface="Verdana"/>
                <a:cs typeface="Verdana"/>
                <a:sym typeface="Verdana"/>
              </a:rPr>
              <a:t>(recursive)</a:t>
            </a:r>
            <a:endParaRPr sz="2400" b="1">
              <a:latin typeface="Verdana"/>
              <a:ea typeface="Verdana"/>
              <a:cs typeface="Verdana"/>
              <a:sym typeface="Verdana"/>
            </a:endParaRPr>
          </a:p>
          <a:p>
            <a:pPr marL="0" lvl="0" indent="0" algn="l" rtl="0">
              <a:lnSpc>
                <a:spcPct val="115000"/>
              </a:lnSpc>
              <a:spcBef>
                <a:spcPts val="0"/>
              </a:spcBef>
              <a:spcAft>
                <a:spcPts val="0"/>
              </a:spcAft>
              <a:buNone/>
            </a:pP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Algorithm GCD_Euclid_Recursive(m,n)</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000">
                <a:latin typeface="Courier New"/>
                <a:ea typeface="Courier New"/>
                <a:cs typeface="Courier New"/>
                <a:sym typeface="Courier New"/>
              </a:rPr>
              <a:t>//Computes gcd(m,n) by </a:t>
            </a:r>
            <a:r>
              <a:rPr lang="en" sz="2000">
                <a:solidFill>
                  <a:schemeClr val="dk1"/>
                </a:solidFill>
                <a:latin typeface="Courier New"/>
                <a:ea typeface="Courier New"/>
                <a:cs typeface="Courier New"/>
                <a:sym typeface="Courier New"/>
              </a:rPr>
              <a:t>Euclid’s algorithm</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marL="0" lvl="0" indent="0" algn="l" rtl="0">
              <a:lnSpc>
                <a:spcPct val="115000"/>
              </a:lnSpc>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marL="0" lvl="0" indent="0" algn="l" rtl="0">
              <a:lnSpc>
                <a:spcPct val="115000"/>
              </a:lnSpc>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if (n = 0)</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	return m</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return </a:t>
            </a:r>
            <a:r>
              <a:rPr lang="en" sz="2400" b="1">
                <a:solidFill>
                  <a:schemeClr val="dk1"/>
                </a:solidFill>
                <a:latin typeface="Courier New"/>
                <a:ea typeface="Courier New"/>
                <a:cs typeface="Courier New"/>
                <a:sym typeface="Courier New"/>
              </a:rPr>
              <a:t>GCD_Euclid_Recursive</a:t>
            </a:r>
            <a:r>
              <a:rPr lang="en" sz="2400" b="1">
                <a:latin typeface="Courier New"/>
                <a:ea typeface="Courier New"/>
                <a:cs typeface="Courier New"/>
                <a:sym typeface="Courier New"/>
              </a:rPr>
              <a:t>(n, m mod n)</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endParaRPr sz="2400" b="1">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8"/>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Verdana"/>
                <a:ea typeface="Verdana"/>
                <a:cs typeface="Verdana"/>
                <a:sym typeface="Verdana"/>
              </a:rPr>
              <a:t>Pseudocode of the Euclid’s algorithm:</a:t>
            </a:r>
            <a:r>
              <a:rPr lang="en" sz="2400">
                <a:latin typeface="Verdana"/>
                <a:ea typeface="Verdana"/>
                <a:cs typeface="Verdana"/>
                <a:sym typeface="Verdana"/>
              </a:rPr>
              <a:t> </a:t>
            </a:r>
            <a:endParaRPr sz="2400">
              <a:latin typeface="Verdana"/>
              <a:ea typeface="Verdana"/>
              <a:cs typeface="Verdana"/>
              <a:sym typeface="Verdana"/>
            </a:endParaRPr>
          </a:p>
          <a:p>
            <a:pPr marL="0" lvl="0" indent="0" algn="l" rtl="0">
              <a:lnSpc>
                <a:spcPct val="115000"/>
              </a:lnSpc>
              <a:spcBef>
                <a:spcPts val="0"/>
              </a:spcBef>
              <a:spcAft>
                <a:spcPts val="0"/>
              </a:spcAft>
              <a:buNone/>
            </a:pP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Algorithm GCD_Euclid_Iterative(m,n)</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000">
                <a:latin typeface="Courier New"/>
                <a:ea typeface="Courier New"/>
                <a:cs typeface="Courier New"/>
                <a:sym typeface="Courier New"/>
              </a:rPr>
              <a:t>//Computes gcd(m,n) by </a:t>
            </a:r>
            <a:r>
              <a:rPr lang="en" sz="2000">
                <a:solidFill>
                  <a:schemeClr val="dk1"/>
                </a:solidFill>
                <a:latin typeface="Courier New"/>
                <a:ea typeface="Courier New"/>
                <a:cs typeface="Courier New"/>
                <a:sym typeface="Courier New"/>
              </a:rPr>
              <a:t>Euclid’s algorithm</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marL="0" lvl="0" indent="0" algn="l" rtl="0">
              <a:lnSpc>
                <a:spcPct val="115000"/>
              </a:lnSpc>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marL="0" lvl="0" indent="0" algn="l" rtl="0">
              <a:lnSpc>
                <a:spcPct val="115000"/>
              </a:lnSpc>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while (n ≠ 0)</a:t>
            </a:r>
            <a:endParaRPr sz="2400" b="1">
              <a:latin typeface="Courier New"/>
              <a:ea typeface="Courier New"/>
              <a:cs typeface="Courier New"/>
              <a:sym typeface="Courier New"/>
            </a:endParaRPr>
          </a:p>
          <a:p>
            <a:pPr marL="0" lvl="0" indent="457200" algn="l" rtl="0">
              <a:lnSpc>
                <a:spcPct val="115000"/>
              </a:lnSpc>
              <a:spcBef>
                <a:spcPts val="0"/>
              </a:spcBef>
              <a:spcAft>
                <a:spcPts val="0"/>
              </a:spcAft>
              <a:buNone/>
            </a:pPr>
            <a:r>
              <a:rPr lang="en" sz="2400" b="1">
                <a:latin typeface="Courier New"/>
                <a:ea typeface="Courier New"/>
                <a:cs typeface="Courier New"/>
                <a:sym typeface="Courier New"/>
              </a:rPr>
              <a:t>r ← m mod n</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	m ← n</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	n ← r</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endwhile</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return m</a:t>
            </a:r>
            <a:endParaRPr sz="2400" b="1">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Verdana"/>
                <a:ea typeface="Verdana"/>
                <a:cs typeface="Verdana"/>
                <a:sym typeface="Verdana"/>
              </a:rPr>
              <a:t>Finding gcd(m, n) by basic principles.</a:t>
            </a:r>
            <a:endParaRPr sz="2400" b="1">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0" lvl="0" indent="0" algn="l" rtl="0">
              <a:spcBef>
                <a:spcPts val="0"/>
              </a:spcBef>
              <a:spcAft>
                <a:spcPts val="0"/>
              </a:spcAft>
              <a:buNone/>
            </a:pPr>
            <a:r>
              <a:rPr lang="en" sz="2400">
                <a:solidFill>
                  <a:schemeClr val="dk1"/>
                </a:solidFill>
                <a:latin typeface="Verdana"/>
                <a:ea typeface="Verdana"/>
                <a:cs typeface="Verdana"/>
                <a:sym typeface="Verdana"/>
              </a:rPr>
              <a:t>E.g.:	gcd(60, 24)</a:t>
            </a:r>
            <a:endParaRPr sz="2400">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 sz="2400">
                <a:solidFill>
                  <a:schemeClr val="dk1"/>
                </a:solidFill>
                <a:latin typeface="Verdana"/>
                <a:ea typeface="Verdana"/>
                <a:cs typeface="Verdana"/>
                <a:sym typeface="Verdana"/>
              </a:rPr>
              <a:t>Prime factorization of 60: </a:t>
            </a:r>
            <a:r>
              <a:rPr lang="en" sz="2400" b="1">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a:t>
            </a:r>
            <a:r>
              <a:rPr lang="en" sz="2400" b="1">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a:t>
            </a:r>
            <a:r>
              <a:rPr lang="en" sz="2400" b="1">
                <a:solidFill>
                  <a:schemeClr val="dk1"/>
                </a:solidFill>
                <a:latin typeface="Verdana"/>
                <a:ea typeface="Verdana"/>
                <a:cs typeface="Verdana"/>
                <a:sym typeface="Verdana"/>
              </a:rPr>
              <a:t>3</a:t>
            </a:r>
            <a:r>
              <a:rPr lang="en" sz="2400">
                <a:solidFill>
                  <a:schemeClr val="dk1"/>
                </a:solidFill>
                <a:latin typeface="Verdana"/>
                <a:ea typeface="Verdana"/>
                <a:cs typeface="Verdana"/>
                <a:sym typeface="Verdana"/>
              </a:rPr>
              <a:t>*5</a:t>
            </a:r>
            <a:endParaRPr sz="2400">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 sz="2400">
                <a:solidFill>
                  <a:schemeClr val="dk1"/>
                </a:solidFill>
                <a:latin typeface="Verdana"/>
                <a:ea typeface="Verdana"/>
                <a:cs typeface="Verdana"/>
                <a:sym typeface="Verdana"/>
              </a:rPr>
              <a:t>Prime factorization of 24: </a:t>
            </a:r>
            <a:r>
              <a:rPr lang="en" sz="2400" b="1">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a:t>
            </a:r>
            <a:r>
              <a:rPr lang="en" sz="2400" b="1">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*2*</a:t>
            </a:r>
            <a:r>
              <a:rPr lang="en" sz="2400" b="1">
                <a:solidFill>
                  <a:schemeClr val="dk1"/>
                </a:solidFill>
                <a:latin typeface="Verdana"/>
                <a:ea typeface="Verdana"/>
                <a:cs typeface="Verdana"/>
                <a:sym typeface="Verdana"/>
              </a:rPr>
              <a:t>3</a:t>
            </a:r>
            <a:endParaRPr sz="2400" b="1">
              <a:solidFill>
                <a:schemeClr val="dk1"/>
              </a:solidFill>
              <a:latin typeface="Verdana"/>
              <a:ea typeface="Verdana"/>
              <a:cs typeface="Verdana"/>
              <a:sym typeface="Verdana"/>
            </a:endParaRPr>
          </a:p>
          <a:p>
            <a:pPr marL="0" lvl="0" indent="0" algn="l" rtl="0">
              <a:spcBef>
                <a:spcPts val="0"/>
              </a:spcBef>
              <a:spcAft>
                <a:spcPts val="0"/>
              </a:spcAft>
              <a:buNone/>
            </a:pPr>
            <a:r>
              <a:rPr lang="en" sz="2400">
                <a:solidFill>
                  <a:schemeClr val="dk1"/>
                </a:solidFill>
                <a:latin typeface="Verdana"/>
                <a:ea typeface="Verdana"/>
                <a:cs typeface="Verdana"/>
                <a:sym typeface="Verdana"/>
              </a:rPr>
              <a:t>gcd(60, 24) = </a:t>
            </a:r>
            <a:r>
              <a:rPr lang="en" sz="2400" b="1">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a:t>
            </a:r>
            <a:r>
              <a:rPr lang="en" sz="2400" b="1">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a:t>
            </a:r>
            <a:r>
              <a:rPr lang="en" sz="2400" b="1">
                <a:solidFill>
                  <a:schemeClr val="dk1"/>
                </a:solidFill>
                <a:latin typeface="Verdana"/>
                <a:ea typeface="Verdana"/>
                <a:cs typeface="Verdana"/>
                <a:sym typeface="Verdana"/>
              </a:rPr>
              <a:t>3</a:t>
            </a:r>
            <a:r>
              <a:rPr lang="en" sz="2400">
                <a:solidFill>
                  <a:schemeClr val="dk1"/>
                </a:solidFill>
                <a:latin typeface="Verdana"/>
                <a:ea typeface="Verdana"/>
                <a:cs typeface="Verdana"/>
                <a:sym typeface="Verdana"/>
              </a:rPr>
              <a:t> = 12</a:t>
            </a:r>
            <a:endParaRPr sz="2400">
              <a:solidFill>
                <a:schemeClr val="dk1"/>
              </a:solidFill>
              <a:latin typeface="Verdana"/>
              <a:ea typeface="Verdana"/>
              <a:cs typeface="Verdana"/>
              <a:sym typeface="Verdana"/>
            </a:endParaRPr>
          </a:p>
          <a:p>
            <a:pPr marL="0" lvl="0" indent="0" algn="l" rtl="0">
              <a:spcBef>
                <a:spcPts val="0"/>
              </a:spcBef>
              <a:spcAft>
                <a:spcPts val="0"/>
              </a:spcAft>
              <a:buNone/>
            </a:pPr>
            <a:endParaRPr sz="2400">
              <a:solidFill>
                <a:schemeClr val="dk1"/>
              </a:solidFill>
              <a:latin typeface="Verdana"/>
              <a:ea typeface="Verdana"/>
              <a:cs typeface="Verdana"/>
              <a:sym typeface="Verdana"/>
            </a:endParaRPr>
          </a:p>
          <a:p>
            <a:pPr marL="0" lvl="0" indent="0" algn="l" rtl="0">
              <a:spcBef>
                <a:spcPts val="0"/>
              </a:spcBef>
              <a:spcAft>
                <a:spcPts val="0"/>
              </a:spcAft>
              <a:buNone/>
            </a:pPr>
            <a:r>
              <a:rPr lang="en" sz="2400">
                <a:solidFill>
                  <a:schemeClr val="dk1"/>
                </a:solidFill>
                <a:latin typeface="Verdana"/>
                <a:ea typeface="Verdana"/>
                <a:cs typeface="Verdana"/>
                <a:sym typeface="Verdana"/>
              </a:rPr>
              <a:t>E.g.:	gcd(252, 105)</a:t>
            </a:r>
            <a:endParaRPr sz="2400">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 sz="2400">
                <a:solidFill>
                  <a:schemeClr val="dk1"/>
                </a:solidFill>
                <a:latin typeface="Verdana"/>
                <a:ea typeface="Verdana"/>
                <a:cs typeface="Verdana"/>
                <a:sym typeface="Verdana"/>
              </a:rPr>
              <a:t>Prime factorization of 252: 2*2*</a:t>
            </a:r>
            <a:r>
              <a:rPr lang="en" sz="2400" b="1">
                <a:solidFill>
                  <a:schemeClr val="dk1"/>
                </a:solidFill>
                <a:latin typeface="Verdana"/>
                <a:ea typeface="Verdana"/>
                <a:cs typeface="Verdana"/>
                <a:sym typeface="Verdana"/>
              </a:rPr>
              <a:t>3</a:t>
            </a:r>
            <a:r>
              <a:rPr lang="en" sz="2400">
                <a:solidFill>
                  <a:schemeClr val="dk1"/>
                </a:solidFill>
                <a:latin typeface="Verdana"/>
                <a:ea typeface="Verdana"/>
                <a:cs typeface="Verdana"/>
                <a:sym typeface="Verdana"/>
              </a:rPr>
              <a:t>*3*</a:t>
            </a:r>
            <a:r>
              <a:rPr lang="en" sz="2400" b="1">
                <a:solidFill>
                  <a:schemeClr val="dk1"/>
                </a:solidFill>
                <a:latin typeface="Verdana"/>
                <a:ea typeface="Verdana"/>
                <a:cs typeface="Verdana"/>
                <a:sym typeface="Verdana"/>
              </a:rPr>
              <a:t>7</a:t>
            </a:r>
            <a:endParaRPr sz="2400" b="1">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 sz="2400">
                <a:solidFill>
                  <a:schemeClr val="dk1"/>
                </a:solidFill>
                <a:latin typeface="Verdana"/>
                <a:ea typeface="Verdana"/>
                <a:cs typeface="Verdana"/>
                <a:sym typeface="Verdana"/>
              </a:rPr>
              <a:t>Prime factorization of 105: </a:t>
            </a:r>
            <a:r>
              <a:rPr lang="en" sz="2400" b="1">
                <a:solidFill>
                  <a:schemeClr val="dk1"/>
                </a:solidFill>
                <a:latin typeface="Verdana"/>
                <a:ea typeface="Verdana"/>
                <a:cs typeface="Verdana"/>
                <a:sym typeface="Verdana"/>
              </a:rPr>
              <a:t>3</a:t>
            </a:r>
            <a:r>
              <a:rPr lang="en" sz="2400">
                <a:solidFill>
                  <a:schemeClr val="dk1"/>
                </a:solidFill>
                <a:latin typeface="Verdana"/>
                <a:ea typeface="Verdana"/>
                <a:cs typeface="Verdana"/>
                <a:sym typeface="Verdana"/>
              </a:rPr>
              <a:t>*5*</a:t>
            </a:r>
            <a:r>
              <a:rPr lang="en" sz="2400" b="1">
                <a:solidFill>
                  <a:schemeClr val="dk1"/>
                </a:solidFill>
                <a:latin typeface="Verdana"/>
                <a:ea typeface="Verdana"/>
                <a:cs typeface="Verdana"/>
                <a:sym typeface="Verdana"/>
              </a:rPr>
              <a:t>7</a:t>
            </a:r>
            <a:endParaRPr sz="2400" b="1">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 sz="2400">
                <a:solidFill>
                  <a:schemeClr val="dk1"/>
                </a:solidFill>
                <a:latin typeface="Verdana"/>
                <a:ea typeface="Verdana"/>
                <a:cs typeface="Verdana"/>
                <a:sym typeface="Verdana"/>
              </a:rPr>
              <a:t>gcd(60, 24) = </a:t>
            </a:r>
            <a:r>
              <a:rPr lang="en" sz="2400" b="1">
                <a:solidFill>
                  <a:schemeClr val="dk1"/>
                </a:solidFill>
                <a:latin typeface="Verdana"/>
                <a:ea typeface="Verdana"/>
                <a:cs typeface="Verdana"/>
                <a:sym typeface="Verdana"/>
              </a:rPr>
              <a:t>3</a:t>
            </a:r>
            <a:r>
              <a:rPr lang="en" sz="2400">
                <a:solidFill>
                  <a:schemeClr val="dk1"/>
                </a:solidFill>
                <a:latin typeface="Verdana"/>
                <a:ea typeface="Verdana"/>
                <a:cs typeface="Verdana"/>
                <a:sym typeface="Verdana"/>
              </a:rPr>
              <a:t>*</a:t>
            </a:r>
            <a:r>
              <a:rPr lang="en" sz="2400" b="1">
                <a:solidFill>
                  <a:schemeClr val="dk1"/>
                </a:solidFill>
                <a:latin typeface="Verdana"/>
                <a:ea typeface="Verdana"/>
                <a:cs typeface="Verdana"/>
                <a:sym typeface="Verdana"/>
              </a:rPr>
              <a:t>7</a:t>
            </a:r>
            <a:r>
              <a:rPr lang="en" sz="2400">
                <a:solidFill>
                  <a:schemeClr val="dk1"/>
                </a:solidFill>
                <a:latin typeface="Verdana"/>
                <a:ea typeface="Verdana"/>
                <a:cs typeface="Verdana"/>
                <a:sym typeface="Verdana"/>
              </a:rPr>
              <a:t> = 21</a:t>
            </a:r>
            <a:endParaRPr sz="2400">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2400">
              <a:solidFill>
                <a:schemeClr val="dk1"/>
              </a:solidFill>
              <a:latin typeface="Verdana"/>
              <a:ea typeface="Verdana"/>
              <a:cs typeface="Verdana"/>
              <a:sym typeface="Verdana"/>
            </a:endParaRPr>
          </a:p>
          <a:p>
            <a:pPr marL="0" lvl="0" indent="0" algn="l" rtl="0">
              <a:spcBef>
                <a:spcPts val="0"/>
              </a:spcBef>
              <a:spcAft>
                <a:spcPts val="0"/>
              </a:spcAft>
              <a:buNone/>
            </a:pPr>
            <a:r>
              <a:rPr lang="en" sz="2400">
                <a:solidFill>
                  <a:schemeClr val="dk1"/>
                </a:solidFill>
                <a:latin typeface="Verdana"/>
                <a:ea typeface="Verdana"/>
                <a:cs typeface="Verdana"/>
                <a:sym typeface="Verdana"/>
              </a:rPr>
              <a:t>E.g.:	gcd(3885, 1736) = ?</a:t>
            </a:r>
            <a:endParaRPr sz="2400">
              <a:solidFill>
                <a:schemeClr val="dk1"/>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0"/>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ourier New"/>
                <a:ea typeface="Courier New"/>
                <a:cs typeface="Courier New"/>
                <a:sym typeface="Courier New"/>
              </a:rPr>
              <a:t>Algorithm GCD_byPrimeFactors(m,n)</a:t>
            </a:r>
            <a:endParaRPr sz="2400" b="1">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if (min{m, n} = 0) return max{m, n}</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if (min{m, n) = 1) return 1</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M ← prime factors of m</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N ← prime factors of n</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T ← Common factors in M and N</a:t>
            </a:r>
            <a:endParaRPr sz="2400" b="1">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p ← product of the factors in T</a:t>
            </a:r>
            <a:endParaRPr sz="2400" b="1">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return p</a:t>
            </a:r>
            <a:endParaRPr sz="2400">
              <a:latin typeface="Courier New"/>
              <a:ea typeface="Courier New"/>
              <a:cs typeface="Courier New"/>
              <a:sym typeface="Courier New"/>
            </a:endParaRPr>
          </a:p>
          <a:p>
            <a:pPr marL="0" lvl="0" indent="0" algn="l" rtl="0">
              <a:spcBef>
                <a:spcPts val="0"/>
              </a:spcBef>
              <a:spcAft>
                <a:spcPts val="0"/>
              </a:spcAft>
              <a:buNone/>
            </a:pPr>
            <a:endParaRPr sz="2400"/>
          </a:p>
          <a:p>
            <a:pPr marL="0" lvl="0" indent="0" algn="l" rtl="0">
              <a:spcBef>
                <a:spcPts val="0"/>
              </a:spcBef>
              <a:spcAft>
                <a:spcPts val="0"/>
              </a:spcAft>
              <a:buNone/>
            </a:pPr>
            <a:r>
              <a:rPr lang="en" sz="2400">
                <a:solidFill>
                  <a:schemeClr val="dk1"/>
                </a:solidFill>
              </a:rPr>
              <a:t>Does this qualify as an algorithm?</a:t>
            </a:r>
            <a:endParaRPr sz="2400">
              <a:solidFill>
                <a:schemeClr val="dk1"/>
              </a:solidFill>
            </a:endParaRPr>
          </a:p>
          <a:p>
            <a:pPr marL="0" lvl="0" indent="0" algn="l" rtl="0">
              <a:spcBef>
                <a:spcPts val="1000"/>
              </a:spcBef>
              <a:spcAft>
                <a:spcPts val="1000"/>
              </a:spcAft>
              <a:buNone/>
            </a:pPr>
            <a:r>
              <a:rPr lang="en" sz="2400">
                <a:solidFill>
                  <a:schemeClr val="dk1"/>
                </a:solidFill>
              </a:rPr>
              <a:t>Are the steps/instructions sufficiently simple and basic?</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1"/>
          <p:cNvSpPr txBox="1"/>
          <p:nvPr/>
        </p:nvSpPr>
        <p:spPr>
          <a:xfrm>
            <a:off x="270900" y="270900"/>
            <a:ext cx="8597400" cy="61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ourier New"/>
                <a:ea typeface="Courier New"/>
                <a:cs typeface="Courier New"/>
                <a:sym typeface="Courier New"/>
              </a:rPr>
              <a:t>Algorithm </a:t>
            </a:r>
            <a:r>
              <a:rPr lang="en" sz="2400" b="1">
                <a:solidFill>
                  <a:schemeClr val="dk1"/>
                </a:solidFill>
                <a:latin typeface="Courier New"/>
                <a:ea typeface="Courier New"/>
                <a:cs typeface="Courier New"/>
                <a:sym typeface="Courier New"/>
              </a:rPr>
              <a:t>GCD_byPrimeFactors</a:t>
            </a:r>
            <a:r>
              <a:rPr lang="en" sz="2400" b="1">
                <a:latin typeface="Courier New"/>
                <a:ea typeface="Courier New"/>
                <a:cs typeface="Courier New"/>
                <a:sym typeface="Courier New"/>
              </a:rPr>
              <a:t>(m,n)</a:t>
            </a:r>
            <a:endParaRPr sz="2400" b="1">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if (min{m, n} = 0) return max{m, n}</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if (min{m, n) = 1) return 1</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M ← prime factors of m</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N ← prime factors of n</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T ← Common factors in M and N</a:t>
            </a:r>
            <a:endParaRPr sz="2400" b="1">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k ← number of factors in T</a:t>
            </a:r>
            <a:endParaRPr sz="2400" b="1">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p ← 1</a:t>
            </a:r>
            <a:endParaRPr sz="2400" b="1">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for i = 0 to k-1</a:t>
            </a:r>
            <a:endParaRPr sz="2400" b="1">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p = p * T</a:t>
            </a:r>
            <a:r>
              <a:rPr lang="en" sz="1800" b="1">
                <a:latin typeface="Courier New"/>
                <a:ea typeface="Courier New"/>
                <a:cs typeface="Courier New"/>
                <a:sym typeface="Courier New"/>
              </a:rPr>
              <a:t>i</a:t>
            </a:r>
            <a:endParaRPr sz="2400" b="1" baseline="-25000">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endfor</a:t>
            </a:r>
            <a:endParaRPr sz="2400" b="1">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return p</a:t>
            </a:r>
            <a:endParaRPr sz="2400">
              <a:latin typeface="Courier New"/>
              <a:ea typeface="Courier New"/>
              <a:cs typeface="Courier New"/>
              <a:sym typeface="Courier New"/>
            </a:endParaRPr>
          </a:p>
          <a:p>
            <a:pPr marL="0" lvl="0" indent="0" algn="l" rtl="0">
              <a:spcBef>
                <a:spcPts val="0"/>
              </a:spcBef>
              <a:spcAft>
                <a:spcPts val="0"/>
              </a:spcAft>
              <a:buNone/>
            </a:pPr>
            <a:endParaRPr sz="2400">
              <a:latin typeface="Courier New"/>
              <a:ea typeface="Courier New"/>
              <a:cs typeface="Courier New"/>
              <a:sym typeface="Courier New"/>
            </a:endParaRPr>
          </a:p>
          <a:p>
            <a:pPr marL="0" lvl="0" indent="0" algn="l" rtl="0">
              <a:spcBef>
                <a:spcPts val="0"/>
              </a:spcBef>
              <a:spcAft>
                <a:spcPts val="0"/>
              </a:spcAft>
              <a:buNone/>
            </a:pPr>
            <a:r>
              <a:rPr lang="en" sz="2400">
                <a:latin typeface="Courier New"/>
                <a:ea typeface="Courier New"/>
                <a:cs typeface="Courier New"/>
                <a:sym typeface="Courier New"/>
              </a:rPr>
              <a:t>It’s an algorithm only if every instruction is implementable by the computer.</a:t>
            </a:r>
            <a:endParaRPr sz="2400">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ourier New"/>
                <a:ea typeface="Courier New"/>
                <a:cs typeface="Courier New"/>
                <a:sym typeface="Courier New"/>
              </a:rPr>
              <a:t>Algorithm </a:t>
            </a:r>
            <a:r>
              <a:rPr lang="en" sz="2400" b="1">
                <a:solidFill>
                  <a:schemeClr val="dk1"/>
                </a:solidFill>
                <a:latin typeface="Courier New"/>
                <a:ea typeface="Courier New"/>
                <a:cs typeface="Courier New"/>
                <a:sym typeface="Courier New"/>
              </a:rPr>
              <a:t>GCD_byPrimeFactors2</a:t>
            </a:r>
            <a:r>
              <a:rPr lang="en" sz="2400" b="1">
                <a:latin typeface="Courier New"/>
                <a:ea typeface="Courier New"/>
                <a:cs typeface="Courier New"/>
                <a:sym typeface="Courier New"/>
              </a:rPr>
              <a:t>(m,n)</a:t>
            </a:r>
            <a:endParaRPr sz="2400" b="1">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if(m &lt; n) swap(m,n)</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if(n = 0) return m</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gcd ← 1, prime ← 2</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while (prime ≤ n)</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if(</a:t>
            </a:r>
            <a:r>
              <a:rPr lang="en" sz="2400" b="1">
                <a:solidFill>
                  <a:schemeClr val="dk1"/>
                </a:solidFill>
                <a:latin typeface="Courier New"/>
                <a:ea typeface="Courier New"/>
                <a:cs typeface="Courier New"/>
                <a:sym typeface="Courier New"/>
              </a:rPr>
              <a:t>prime</a:t>
            </a:r>
            <a:r>
              <a:rPr lang="en" sz="2400" b="1">
                <a:latin typeface="Courier New"/>
                <a:ea typeface="Courier New"/>
                <a:cs typeface="Courier New"/>
                <a:sym typeface="Courier New"/>
              </a:rPr>
              <a:t> divides m and </a:t>
            </a:r>
            <a:r>
              <a:rPr lang="en" sz="2400" b="1">
                <a:solidFill>
                  <a:schemeClr val="dk1"/>
                </a:solidFill>
                <a:latin typeface="Courier New"/>
                <a:ea typeface="Courier New"/>
                <a:cs typeface="Courier New"/>
                <a:sym typeface="Courier New"/>
              </a:rPr>
              <a:t>prime</a:t>
            </a:r>
            <a:r>
              <a:rPr lang="en" sz="2400" b="1">
                <a:latin typeface="Courier New"/>
                <a:ea typeface="Courier New"/>
                <a:cs typeface="Courier New"/>
                <a:sym typeface="Courier New"/>
              </a:rPr>
              <a:t> divides n)</a:t>
            </a:r>
            <a:endParaRPr sz="2400" b="1">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	gcd </a:t>
            </a:r>
            <a:r>
              <a:rPr lang="en" sz="2400" b="1">
                <a:solidFill>
                  <a:schemeClr val="dk1"/>
                </a:solidFill>
                <a:latin typeface="Courier New"/>
                <a:ea typeface="Courier New"/>
                <a:cs typeface="Courier New"/>
                <a:sym typeface="Courier New"/>
              </a:rPr>
              <a:t>←</a:t>
            </a:r>
            <a:r>
              <a:rPr lang="en" sz="2400" b="1">
                <a:latin typeface="Courier New"/>
                <a:ea typeface="Courier New"/>
                <a:cs typeface="Courier New"/>
                <a:sym typeface="Courier New"/>
              </a:rPr>
              <a:t> gcd * </a:t>
            </a:r>
            <a:r>
              <a:rPr lang="en" sz="2400" b="1">
                <a:solidFill>
                  <a:schemeClr val="dk1"/>
                </a:solidFill>
                <a:latin typeface="Courier New"/>
                <a:ea typeface="Courier New"/>
                <a:cs typeface="Courier New"/>
                <a:sym typeface="Courier New"/>
              </a:rPr>
              <a:t>prime</a:t>
            </a:r>
            <a:endParaRPr sz="2400" b="1">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	m </a:t>
            </a:r>
            <a:r>
              <a:rPr lang="en" sz="2400" b="1">
                <a:solidFill>
                  <a:schemeClr val="dk1"/>
                </a:solidFill>
                <a:latin typeface="Courier New"/>
                <a:ea typeface="Courier New"/>
                <a:cs typeface="Courier New"/>
                <a:sym typeface="Courier New"/>
              </a:rPr>
              <a:t>←</a:t>
            </a:r>
            <a:r>
              <a:rPr lang="en" sz="2400" b="1">
                <a:latin typeface="Courier New"/>
                <a:ea typeface="Courier New"/>
                <a:cs typeface="Courier New"/>
                <a:sym typeface="Courier New"/>
              </a:rPr>
              <a:t> m / </a:t>
            </a:r>
            <a:r>
              <a:rPr lang="en" sz="2400" b="1">
                <a:solidFill>
                  <a:schemeClr val="dk1"/>
                </a:solidFill>
                <a:latin typeface="Courier New"/>
                <a:ea typeface="Courier New"/>
                <a:cs typeface="Courier New"/>
                <a:sym typeface="Courier New"/>
              </a:rPr>
              <a:t>prime</a:t>
            </a:r>
            <a:endParaRPr sz="2400" b="1">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	n </a:t>
            </a:r>
            <a:r>
              <a:rPr lang="en" sz="2400" b="1">
                <a:solidFill>
                  <a:schemeClr val="dk1"/>
                </a:solidFill>
                <a:latin typeface="Courier New"/>
                <a:ea typeface="Courier New"/>
                <a:cs typeface="Courier New"/>
                <a:sym typeface="Courier New"/>
              </a:rPr>
              <a:t>←</a:t>
            </a:r>
            <a:r>
              <a:rPr lang="en" sz="2400" b="1">
                <a:latin typeface="Courier New"/>
                <a:ea typeface="Courier New"/>
                <a:cs typeface="Courier New"/>
                <a:sym typeface="Courier New"/>
              </a:rPr>
              <a:t> n / </a:t>
            </a:r>
            <a:r>
              <a:rPr lang="en" sz="2400" b="1">
                <a:solidFill>
                  <a:schemeClr val="dk1"/>
                </a:solidFill>
                <a:latin typeface="Courier New"/>
                <a:ea typeface="Courier New"/>
                <a:cs typeface="Courier New"/>
                <a:sym typeface="Courier New"/>
              </a:rPr>
              <a:t>prime</a:t>
            </a:r>
            <a:endParaRPr sz="2400" b="1">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else</a:t>
            </a:r>
            <a:endParaRPr sz="2400" b="1">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	</a:t>
            </a:r>
            <a:r>
              <a:rPr lang="en" sz="2400" b="1">
                <a:solidFill>
                  <a:schemeClr val="dk1"/>
                </a:solidFill>
                <a:latin typeface="Courier New"/>
                <a:ea typeface="Courier New"/>
                <a:cs typeface="Courier New"/>
                <a:sym typeface="Courier New"/>
              </a:rPr>
              <a:t>prime</a:t>
            </a:r>
            <a:r>
              <a:rPr lang="en" sz="2400" b="1">
                <a:latin typeface="Courier New"/>
                <a:ea typeface="Courier New"/>
                <a:cs typeface="Courier New"/>
                <a:sym typeface="Courier New"/>
              </a:rPr>
              <a:t> </a:t>
            </a:r>
            <a:r>
              <a:rPr lang="en" sz="2400" b="1">
                <a:solidFill>
                  <a:schemeClr val="dk1"/>
                </a:solidFill>
                <a:latin typeface="Courier New"/>
                <a:ea typeface="Courier New"/>
                <a:cs typeface="Courier New"/>
                <a:sym typeface="Courier New"/>
              </a:rPr>
              <a:t>←</a:t>
            </a:r>
            <a:r>
              <a:rPr lang="en" sz="2400" b="1">
                <a:latin typeface="Courier New"/>
                <a:ea typeface="Courier New"/>
                <a:cs typeface="Courier New"/>
                <a:sym typeface="Courier New"/>
              </a:rPr>
              <a:t> next_prime(</a:t>
            </a:r>
            <a:r>
              <a:rPr lang="en" sz="2400" b="1">
                <a:solidFill>
                  <a:schemeClr val="dk1"/>
                </a:solidFill>
                <a:latin typeface="Courier New"/>
                <a:ea typeface="Courier New"/>
                <a:cs typeface="Courier New"/>
                <a:sym typeface="Courier New"/>
              </a:rPr>
              <a:t>prime)</a:t>
            </a:r>
            <a:endParaRPr sz="2400" b="1">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return gcd</a:t>
            </a:r>
            <a:endParaRPr sz="2400">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3"/>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ourier New"/>
                <a:ea typeface="Courier New"/>
                <a:cs typeface="Courier New"/>
                <a:sym typeface="Courier New"/>
              </a:rPr>
              <a:t>Algorithm </a:t>
            </a:r>
            <a:r>
              <a:rPr lang="en" sz="2400" b="1">
                <a:solidFill>
                  <a:schemeClr val="dk1"/>
                </a:solidFill>
                <a:latin typeface="Courier New"/>
                <a:ea typeface="Courier New"/>
                <a:cs typeface="Courier New"/>
                <a:sym typeface="Courier New"/>
              </a:rPr>
              <a:t>GCD_byPrimeFactors3</a:t>
            </a:r>
            <a:r>
              <a:rPr lang="en" sz="2400" b="1">
                <a:latin typeface="Courier New"/>
                <a:ea typeface="Courier New"/>
                <a:cs typeface="Courier New"/>
                <a:sym typeface="Courier New"/>
              </a:rPr>
              <a:t>(m,n)</a:t>
            </a:r>
            <a:endParaRPr sz="2400" b="1">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if(m &lt; n) swap(m,n)</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if(n = 0) return m</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gcd ← 1, factor ← 2</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while (factor ≤ n)</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if(factor divides m and factor divides n)</a:t>
            </a:r>
            <a:endParaRPr sz="2400" b="1">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	gcd </a:t>
            </a:r>
            <a:r>
              <a:rPr lang="en" sz="2400" b="1">
                <a:solidFill>
                  <a:schemeClr val="dk1"/>
                </a:solidFill>
                <a:latin typeface="Courier New"/>
                <a:ea typeface="Courier New"/>
                <a:cs typeface="Courier New"/>
                <a:sym typeface="Courier New"/>
              </a:rPr>
              <a:t>←</a:t>
            </a:r>
            <a:r>
              <a:rPr lang="en" sz="2400" b="1">
                <a:latin typeface="Courier New"/>
                <a:ea typeface="Courier New"/>
                <a:cs typeface="Courier New"/>
                <a:sym typeface="Courier New"/>
              </a:rPr>
              <a:t> gcd * factor</a:t>
            </a:r>
            <a:endParaRPr sz="2400" b="1">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	m </a:t>
            </a:r>
            <a:r>
              <a:rPr lang="en" sz="2400" b="1">
                <a:solidFill>
                  <a:schemeClr val="dk1"/>
                </a:solidFill>
                <a:latin typeface="Courier New"/>
                <a:ea typeface="Courier New"/>
                <a:cs typeface="Courier New"/>
                <a:sym typeface="Courier New"/>
              </a:rPr>
              <a:t>←</a:t>
            </a:r>
            <a:r>
              <a:rPr lang="en" sz="2400" b="1">
                <a:latin typeface="Courier New"/>
                <a:ea typeface="Courier New"/>
                <a:cs typeface="Courier New"/>
                <a:sym typeface="Courier New"/>
              </a:rPr>
              <a:t> m / factor</a:t>
            </a:r>
            <a:endParaRPr sz="2400" b="1">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	n </a:t>
            </a:r>
            <a:r>
              <a:rPr lang="en" sz="2400" b="1">
                <a:solidFill>
                  <a:schemeClr val="dk1"/>
                </a:solidFill>
                <a:latin typeface="Courier New"/>
                <a:ea typeface="Courier New"/>
                <a:cs typeface="Courier New"/>
                <a:sym typeface="Courier New"/>
              </a:rPr>
              <a:t>←</a:t>
            </a:r>
            <a:r>
              <a:rPr lang="en" sz="2400" b="1">
                <a:latin typeface="Courier New"/>
                <a:ea typeface="Courier New"/>
                <a:cs typeface="Courier New"/>
                <a:sym typeface="Courier New"/>
              </a:rPr>
              <a:t> n / factor</a:t>
            </a:r>
            <a:endParaRPr sz="2400" b="1">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else</a:t>
            </a:r>
            <a:endParaRPr sz="2400" b="1">
              <a:latin typeface="Courier New"/>
              <a:ea typeface="Courier New"/>
              <a:cs typeface="Courier New"/>
              <a:sym typeface="Courier New"/>
            </a:endParaRPr>
          </a:p>
          <a:p>
            <a:pPr marL="0" lvl="0" indent="457200" algn="l" rtl="0">
              <a:spcBef>
                <a:spcPts val="0"/>
              </a:spcBef>
              <a:spcAft>
                <a:spcPts val="0"/>
              </a:spcAft>
              <a:buNone/>
            </a:pPr>
            <a:r>
              <a:rPr lang="en" sz="2400" b="1">
                <a:latin typeface="Courier New"/>
                <a:ea typeface="Courier New"/>
                <a:cs typeface="Courier New"/>
                <a:sym typeface="Courier New"/>
              </a:rPr>
              <a:t>	factor </a:t>
            </a:r>
            <a:r>
              <a:rPr lang="en" sz="2400" b="1">
                <a:solidFill>
                  <a:schemeClr val="dk1"/>
                </a:solidFill>
                <a:latin typeface="Courier New"/>
                <a:ea typeface="Courier New"/>
                <a:cs typeface="Courier New"/>
                <a:sym typeface="Courier New"/>
              </a:rPr>
              <a:t>←</a:t>
            </a:r>
            <a:r>
              <a:rPr lang="en" sz="2400" b="1">
                <a:latin typeface="Courier New"/>
                <a:ea typeface="Courier New"/>
                <a:cs typeface="Courier New"/>
                <a:sym typeface="Courier New"/>
              </a:rPr>
              <a:t> factor + 1</a:t>
            </a:r>
            <a:endParaRPr sz="2400" b="1">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return gcd</a:t>
            </a:r>
            <a:endParaRPr sz="2400">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4"/>
          <p:cNvPicPr preferRelativeResize="0"/>
          <p:nvPr/>
        </p:nvPicPr>
        <p:blipFill>
          <a:blip r:embed="rId3">
            <a:alphaModFix/>
          </a:blip>
          <a:stretch>
            <a:fillRect/>
          </a:stretch>
        </p:blipFill>
        <p:spPr>
          <a:xfrm>
            <a:off x="1386813" y="1"/>
            <a:ext cx="6370367" cy="68580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5"/>
          <p:cNvSpPr txBox="1"/>
          <p:nvPr/>
        </p:nvSpPr>
        <p:spPr>
          <a:xfrm>
            <a:off x="148300" y="270900"/>
            <a:ext cx="8894700" cy="5929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Verdana"/>
              <a:buChar char="●"/>
            </a:pPr>
            <a:r>
              <a:rPr lang="en" sz="2400">
                <a:solidFill>
                  <a:schemeClr val="dk1"/>
                </a:solidFill>
                <a:latin typeface="Verdana"/>
                <a:ea typeface="Verdana"/>
                <a:cs typeface="Verdana"/>
                <a:sym typeface="Verdana"/>
              </a:rPr>
              <a:t>Algorithms are procedural solutions to problems.</a:t>
            </a:r>
            <a:endParaRPr sz="2400">
              <a:solidFill>
                <a:schemeClr val="dk1"/>
              </a:solidFill>
              <a:latin typeface="Verdana"/>
              <a:ea typeface="Verdana"/>
              <a:cs typeface="Verdana"/>
              <a:sym typeface="Verdana"/>
            </a:endParaRPr>
          </a:p>
          <a:p>
            <a:pPr marL="457200" lvl="0" indent="-381000" algn="l" rtl="0">
              <a:spcBef>
                <a:spcPts val="0"/>
              </a:spcBef>
              <a:spcAft>
                <a:spcPts val="0"/>
              </a:spcAft>
              <a:buClr>
                <a:schemeClr val="dk1"/>
              </a:buClr>
              <a:buSzPts val="2400"/>
              <a:buFont typeface="Verdana"/>
              <a:buChar char="●"/>
            </a:pPr>
            <a:r>
              <a:rPr lang="en" sz="2400">
                <a:solidFill>
                  <a:schemeClr val="dk1"/>
                </a:solidFill>
                <a:latin typeface="Verdana"/>
                <a:ea typeface="Verdana"/>
                <a:cs typeface="Verdana"/>
                <a:sym typeface="Verdana"/>
              </a:rPr>
              <a:t>An input to an algorithm specifies an instance of the problem the algorithm solves.</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Boundary conditions</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Sequential vs Parallel algos.</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Exact vs Approximation algos.</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Data Structures + Algorithms = Programs</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Correctness: </a:t>
            </a:r>
            <a:r>
              <a:rPr lang="en" sz="2400">
                <a:solidFill>
                  <a:schemeClr val="dk1"/>
                </a:solidFill>
                <a:latin typeface="Verdana"/>
                <a:ea typeface="Verdana"/>
                <a:cs typeface="Verdana"/>
                <a:sym typeface="Verdana"/>
              </a:rPr>
              <a:t>Not just for most the time, a correct algorithm is the one that works for all legitimate inputs.</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Time vs Space efficiency. Simplicity vs Generality.</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Coding the algorithm and tuning for the target platform.</a:t>
            </a:r>
            <a:endParaRPr sz="2400">
              <a:solidFill>
                <a:schemeClr val="dk1"/>
              </a:solidFill>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Verdana"/>
                <a:ea typeface="Verdana"/>
                <a:cs typeface="Verdana"/>
                <a:sym typeface="Verdana"/>
              </a:rPr>
              <a:t>The Course could be organized by:</a:t>
            </a:r>
            <a:endParaRPr sz="2400" b="1">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Design Techniques (</a:t>
            </a:r>
            <a:r>
              <a:rPr lang="en" sz="2400">
                <a:solidFill>
                  <a:schemeClr val="dk1"/>
                </a:solidFill>
                <a:latin typeface="Verdana"/>
                <a:ea typeface="Verdana"/>
                <a:cs typeface="Verdana"/>
                <a:sym typeface="Verdana"/>
              </a:rPr>
              <a:t>Brute-Force, Dynamic Programming, Divide-and-Conquer, Greedy, etc.)</a:t>
            </a:r>
            <a:endParaRPr sz="2400">
              <a:latin typeface="Verdana"/>
              <a:ea typeface="Verdana"/>
              <a:cs typeface="Verdana"/>
              <a:sym typeface="Verdana"/>
            </a:endParaRPr>
          </a:p>
          <a:p>
            <a:pPr marL="457200" lvl="0" indent="-381000" algn="l" rtl="0">
              <a:lnSpc>
                <a:spcPct val="115000"/>
              </a:lnSpc>
              <a:spcBef>
                <a:spcPts val="0"/>
              </a:spcBef>
              <a:spcAft>
                <a:spcPts val="0"/>
              </a:spcAft>
              <a:buClr>
                <a:schemeClr val="dk1"/>
              </a:buClr>
              <a:buSzPts val="2400"/>
              <a:buFont typeface="Verdana"/>
              <a:buChar char="-"/>
            </a:pPr>
            <a:r>
              <a:rPr lang="en" sz="2400">
                <a:solidFill>
                  <a:schemeClr val="dk1"/>
                </a:solidFill>
                <a:latin typeface="Verdana"/>
                <a:ea typeface="Verdana"/>
                <a:cs typeface="Verdana"/>
                <a:sym typeface="Verdana"/>
              </a:rPr>
              <a:t>Problem Types (Searching, Sorting, Graphs, etc.)</a:t>
            </a:r>
            <a:endParaRPr sz="24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endParaRPr sz="2400">
              <a:latin typeface="Verdana"/>
              <a:ea typeface="Verdana"/>
              <a:cs typeface="Verdana"/>
              <a:sym typeface="Verdana"/>
            </a:endParaRPr>
          </a:p>
          <a:p>
            <a:pPr marL="0" lvl="0" indent="0" algn="l" rtl="0">
              <a:lnSpc>
                <a:spcPct val="115000"/>
              </a:lnSpc>
              <a:spcBef>
                <a:spcPts val="0"/>
              </a:spcBef>
              <a:spcAft>
                <a:spcPts val="0"/>
              </a:spcAft>
              <a:buNone/>
            </a:pPr>
            <a:r>
              <a:rPr lang="en" sz="2400" b="1">
                <a:latin typeface="Verdana"/>
                <a:ea typeface="Verdana"/>
                <a:cs typeface="Verdana"/>
                <a:sym typeface="Verdana"/>
              </a:rPr>
              <a:t>Important Problem Types:</a:t>
            </a:r>
            <a:endParaRPr sz="2400" b="1">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latin typeface="Verdana"/>
                <a:ea typeface="Verdana"/>
                <a:cs typeface="Verdana"/>
                <a:sym typeface="Verdana"/>
              </a:rPr>
              <a:t>Searching</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latin typeface="Verdana"/>
                <a:ea typeface="Verdana"/>
                <a:cs typeface="Verdana"/>
                <a:sym typeface="Verdana"/>
              </a:rPr>
              <a:t>String processing</a:t>
            </a:r>
            <a:endParaRPr sz="2400">
              <a:latin typeface="Verdana"/>
              <a:ea typeface="Verdana"/>
              <a:cs typeface="Verdana"/>
              <a:sym typeface="Verdana"/>
            </a:endParaRPr>
          </a:p>
          <a:p>
            <a:pPr marL="457200" lvl="0" indent="-381000" algn="l" rtl="0">
              <a:lnSpc>
                <a:spcPct val="115000"/>
              </a:lnSpc>
              <a:spcBef>
                <a:spcPts val="0"/>
              </a:spcBef>
              <a:spcAft>
                <a:spcPts val="0"/>
              </a:spcAft>
              <a:buClr>
                <a:schemeClr val="dk1"/>
              </a:buClr>
              <a:buSzPts val="2400"/>
              <a:buFont typeface="Verdana"/>
              <a:buAutoNum type="arabicPeriod"/>
            </a:pPr>
            <a:r>
              <a:rPr lang="en" sz="2400">
                <a:solidFill>
                  <a:schemeClr val="dk1"/>
                </a:solidFill>
                <a:latin typeface="Verdana"/>
                <a:ea typeface="Verdana"/>
                <a:cs typeface="Verdana"/>
                <a:sym typeface="Verdana"/>
              </a:rPr>
              <a:t>Sorting</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latin typeface="Verdana"/>
                <a:ea typeface="Verdana"/>
                <a:cs typeface="Verdana"/>
                <a:sym typeface="Verdana"/>
              </a:rPr>
              <a:t>Graph problems</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latin typeface="Verdana"/>
                <a:ea typeface="Verdana"/>
                <a:cs typeface="Verdana"/>
                <a:sym typeface="Verdana"/>
              </a:rPr>
              <a:t>Counting problems</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latin typeface="Verdana"/>
                <a:ea typeface="Verdana"/>
                <a:cs typeface="Verdana"/>
                <a:sym typeface="Verdana"/>
              </a:rPr>
              <a:t>Geometric problems</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AutoNum type="arabicPeriod"/>
            </a:pPr>
            <a:r>
              <a:rPr lang="en" sz="2400">
                <a:latin typeface="Verdana"/>
                <a:ea typeface="Verdana"/>
                <a:cs typeface="Verdana"/>
                <a:sym typeface="Verdana"/>
              </a:rPr>
              <a:t>Numerical problems</a:t>
            </a:r>
            <a:endParaRPr sz="2400">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10"/>
          <p:cNvPicPr preferRelativeResize="0"/>
          <p:nvPr/>
        </p:nvPicPr>
        <p:blipFill>
          <a:blip r:embed="rId3">
            <a:alphaModFix/>
          </a:blip>
          <a:stretch>
            <a:fillRect/>
          </a:stretch>
        </p:blipFill>
        <p:spPr>
          <a:xfrm>
            <a:off x="82550" y="0"/>
            <a:ext cx="8974097" cy="62943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7"/>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3000" b="1">
                <a:latin typeface="Verdana"/>
                <a:ea typeface="Verdana"/>
                <a:cs typeface="Verdana"/>
                <a:sym typeface="Verdana"/>
              </a:rPr>
              <a:t>Searching:</a:t>
            </a:r>
            <a:endParaRPr sz="3000" b="1">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a:latin typeface="Verdana"/>
                <a:ea typeface="Verdana"/>
                <a:cs typeface="Verdana"/>
                <a:sym typeface="Verdana"/>
              </a:rPr>
              <a:t>Finding a </a:t>
            </a:r>
            <a:r>
              <a:rPr lang="en" sz="2400" b="1">
                <a:latin typeface="Verdana"/>
                <a:ea typeface="Verdana"/>
                <a:cs typeface="Verdana"/>
                <a:sym typeface="Verdana"/>
              </a:rPr>
              <a:t>search key</a:t>
            </a:r>
            <a:r>
              <a:rPr lang="en" sz="2400">
                <a:latin typeface="Verdana"/>
                <a:ea typeface="Verdana"/>
                <a:cs typeface="Verdana"/>
                <a:sym typeface="Verdana"/>
              </a:rPr>
              <a:t> in a given set.</a:t>
            </a:r>
            <a:endParaRPr sz="2400">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a:latin typeface="Verdana"/>
                <a:ea typeface="Verdana"/>
                <a:cs typeface="Verdana"/>
                <a:sym typeface="Verdana"/>
              </a:rPr>
              <a:t>There’s a lot in between </a:t>
            </a:r>
            <a:r>
              <a:rPr lang="en" sz="2400" b="1">
                <a:latin typeface="Verdana"/>
                <a:ea typeface="Verdana"/>
                <a:cs typeface="Verdana"/>
                <a:sym typeface="Verdana"/>
              </a:rPr>
              <a:t>Sequential/Linear Search</a:t>
            </a:r>
            <a:r>
              <a:rPr lang="en" sz="2400">
                <a:latin typeface="Verdana"/>
                <a:ea typeface="Verdana"/>
                <a:cs typeface="Verdana"/>
                <a:sym typeface="Verdana"/>
              </a:rPr>
              <a:t> and </a:t>
            </a:r>
            <a:r>
              <a:rPr lang="en" sz="2400" b="1">
                <a:latin typeface="Verdana"/>
                <a:ea typeface="Verdana"/>
                <a:cs typeface="Verdana"/>
                <a:sym typeface="Verdana"/>
              </a:rPr>
              <a:t>Binary Search</a:t>
            </a:r>
            <a:r>
              <a:rPr lang="en" sz="2400">
                <a:latin typeface="Verdana"/>
                <a:ea typeface="Verdana"/>
                <a:cs typeface="Verdana"/>
                <a:sym typeface="Verdana"/>
              </a:rPr>
              <a:t>. </a:t>
            </a:r>
            <a:endParaRPr sz="2400">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a:latin typeface="Verdana"/>
                <a:ea typeface="Verdana"/>
                <a:cs typeface="Verdana"/>
                <a:sym typeface="Verdana"/>
              </a:rPr>
              <a:t>And, with some kind of </a:t>
            </a:r>
            <a:r>
              <a:rPr lang="en" sz="2400" b="1">
                <a:latin typeface="Verdana"/>
                <a:ea typeface="Verdana"/>
                <a:cs typeface="Verdana"/>
                <a:sym typeface="Verdana"/>
              </a:rPr>
              <a:t>preprocessing</a:t>
            </a:r>
            <a:r>
              <a:rPr lang="en" sz="2400">
                <a:latin typeface="Verdana"/>
                <a:ea typeface="Verdana"/>
                <a:cs typeface="Verdana"/>
                <a:sym typeface="Verdana"/>
              </a:rPr>
              <a:t>, we can search </a:t>
            </a:r>
            <a:r>
              <a:rPr lang="en" sz="2400" b="1">
                <a:latin typeface="Verdana"/>
                <a:ea typeface="Verdana"/>
                <a:cs typeface="Verdana"/>
                <a:sym typeface="Verdana"/>
              </a:rPr>
              <a:t>faster than the binary search</a:t>
            </a:r>
            <a:r>
              <a:rPr lang="en" sz="2400">
                <a:latin typeface="Verdana"/>
                <a:ea typeface="Verdana"/>
                <a:cs typeface="Verdana"/>
                <a:sym typeface="Verdana"/>
              </a:rPr>
              <a:t>.</a:t>
            </a:r>
            <a:endParaRPr sz="2400">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a:latin typeface="Verdana"/>
                <a:ea typeface="Verdana"/>
                <a:cs typeface="Verdana"/>
                <a:sym typeface="Verdana"/>
              </a:rPr>
              <a:t>Searching vs </a:t>
            </a:r>
            <a:r>
              <a:rPr lang="en" sz="2400" b="1">
                <a:latin typeface="Verdana"/>
                <a:ea typeface="Verdana"/>
                <a:cs typeface="Verdana"/>
                <a:sym typeface="Verdana"/>
              </a:rPr>
              <a:t>Insertion/Deletion</a:t>
            </a:r>
            <a:r>
              <a:rPr lang="en" sz="2400">
                <a:latin typeface="Verdana"/>
                <a:ea typeface="Verdana"/>
                <a:cs typeface="Verdana"/>
                <a:sym typeface="Verdana"/>
              </a:rPr>
              <a:t> of items.</a:t>
            </a:r>
            <a:endParaRPr sz="2400">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8"/>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Algorithm SequentialSearch(A[0..n-1], K)</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//Searches for a key in an array using sequential search.</a:t>
            </a:r>
            <a:endParaRPr sz="18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//Input: An array A[0..n-1] and a search key K.</a:t>
            </a:r>
            <a:endParaRPr sz="18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//Output: The index of the </a:t>
            </a:r>
            <a:r>
              <a:rPr lang="en" sz="1800" b="1">
                <a:solidFill>
                  <a:schemeClr val="dk1"/>
                </a:solidFill>
                <a:latin typeface="Courier New"/>
                <a:ea typeface="Courier New"/>
                <a:cs typeface="Courier New"/>
                <a:sym typeface="Courier New"/>
              </a:rPr>
              <a:t>first</a:t>
            </a:r>
            <a:r>
              <a:rPr lang="en" sz="1800">
                <a:solidFill>
                  <a:schemeClr val="dk1"/>
                </a:solidFill>
                <a:latin typeface="Courier New"/>
                <a:ea typeface="Courier New"/>
                <a:cs typeface="Courier New"/>
                <a:sym typeface="Courier New"/>
              </a:rPr>
              <a:t> element of A that matches K </a:t>
            </a:r>
            <a:endParaRPr sz="18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or -1 if there are no matching elements.</a:t>
            </a:r>
            <a:endParaRPr sz="18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i ← 0</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while (i &lt; n) do</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if (A[i] = K)</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  return i</a:t>
            </a:r>
            <a:endParaRPr sz="2400" b="1" baseline="-25000">
              <a:solidFill>
                <a:schemeClr val="dk1"/>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i ← i + 1</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endwhile</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return -1</a:t>
            </a:r>
            <a:endParaRPr sz="24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2400" b="1">
              <a:latin typeface="Courier New"/>
              <a:ea typeface="Courier New"/>
              <a:cs typeface="Courier New"/>
              <a:sym typeface="Courier New"/>
            </a:endParaRPr>
          </a:p>
        </p:txBody>
      </p:sp>
      <p:sp>
        <p:nvSpPr>
          <p:cNvPr id="189" name="Google Shape;189;p38"/>
          <p:cNvSpPr txBox="1"/>
          <p:nvPr/>
        </p:nvSpPr>
        <p:spPr>
          <a:xfrm>
            <a:off x="3090300" y="3852300"/>
            <a:ext cx="6031800" cy="24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i ← 0</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while (i &lt; n) and (A[i] ≠ K) do</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i ← i + 1</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endwhile</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if (i &lt; n) return i</a:t>
            </a:r>
            <a:endParaRPr sz="2400" b="1">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return </a:t>
            </a:r>
            <a:r>
              <a:rPr lang="en" sz="2400" b="1">
                <a:solidFill>
                  <a:schemeClr val="dk1"/>
                </a:solidFill>
                <a:latin typeface="Courier New"/>
                <a:ea typeface="Courier New"/>
                <a:cs typeface="Courier New"/>
                <a:sym typeface="Courier New"/>
              </a:rPr>
              <a:t>-1</a:t>
            </a:r>
            <a:endParaRPr sz="2400">
              <a:latin typeface="Courier New"/>
              <a:ea typeface="Courier New"/>
              <a:cs typeface="Courier New"/>
              <a:sym typeface="Courier New"/>
            </a:endParaRPr>
          </a:p>
          <a:p>
            <a:pPr marL="0" lvl="0" indent="0" algn="l" rtl="0">
              <a:spcBef>
                <a:spcPts val="0"/>
              </a:spcBef>
              <a:spcAft>
                <a:spcPts val="0"/>
              </a:spcAft>
              <a:buNone/>
            </a:pPr>
            <a:endParaRPr sz="24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ourier New"/>
                <a:ea typeface="Courier New"/>
                <a:cs typeface="Courier New"/>
                <a:sym typeface="Courier New"/>
              </a:rPr>
              <a:t>Algorithm SequentialSearch2(A</a:t>
            </a:r>
            <a:r>
              <a:rPr lang="en" sz="2400" b="1">
                <a:solidFill>
                  <a:schemeClr val="dk1"/>
                </a:solidFill>
                <a:latin typeface="Courier New"/>
                <a:ea typeface="Courier New"/>
                <a:cs typeface="Courier New"/>
                <a:sym typeface="Courier New"/>
              </a:rPr>
              <a:t>[0..n-1]</a:t>
            </a:r>
            <a:r>
              <a:rPr lang="en" sz="2400" b="1">
                <a:latin typeface="Courier New"/>
                <a:ea typeface="Courier New"/>
                <a:cs typeface="Courier New"/>
                <a:sym typeface="Courier New"/>
              </a:rPr>
              <a:t>, K)</a:t>
            </a:r>
            <a:endParaRPr sz="24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//Searches for a key in an array using sequential search.</a:t>
            </a:r>
            <a:endParaRPr sz="18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//Input: An array A[0..n-1] and a search key K.</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latin typeface="Courier New"/>
                <a:ea typeface="Courier New"/>
                <a:cs typeface="Courier New"/>
                <a:sym typeface="Courier New"/>
              </a:rPr>
              <a:t>//Output: </a:t>
            </a:r>
            <a:r>
              <a:rPr lang="en" sz="1800">
                <a:solidFill>
                  <a:schemeClr val="dk1"/>
                </a:solidFill>
                <a:latin typeface="Courier New"/>
                <a:ea typeface="Courier New"/>
                <a:cs typeface="Courier New"/>
                <a:sym typeface="Courier New"/>
              </a:rPr>
              <a:t>The index of the </a:t>
            </a:r>
            <a:r>
              <a:rPr lang="en" sz="1800" b="1">
                <a:solidFill>
                  <a:schemeClr val="dk1"/>
                </a:solidFill>
                <a:latin typeface="Courier New"/>
                <a:ea typeface="Courier New"/>
                <a:cs typeface="Courier New"/>
                <a:sym typeface="Courier New"/>
              </a:rPr>
              <a:t>first</a:t>
            </a:r>
            <a:r>
              <a:rPr lang="en" sz="1800">
                <a:solidFill>
                  <a:schemeClr val="dk1"/>
                </a:solidFill>
                <a:latin typeface="Courier New"/>
                <a:ea typeface="Courier New"/>
                <a:cs typeface="Courier New"/>
                <a:sym typeface="Courier New"/>
              </a:rPr>
              <a:t> element of A that matches K </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		or -1 if there are no matching elements</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i ← 0</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A[n] ← K</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while (A[i] ≠ K) do</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i ← i + 1</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endwhile</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if (i &lt; n) return i</a:t>
            </a:r>
            <a:endParaRPr sz="2400" b="1">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return </a:t>
            </a:r>
            <a:r>
              <a:rPr lang="en" sz="2400" b="1">
                <a:solidFill>
                  <a:schemeClr val="dk1"/>
                </a:solidFill>
                <a:latin typeface="Courier New"/>
                <a:ea typeface="Courier New"/>
                <a:cs typeface="Courier New"/>
                <a:sym typeface="Courier New"/>
              </a:rPr>
              <a:t>-1</a:t>
            </a:r>
            <a:endParaRPr sz="2400">
              <a:latin typeface="Courier New"/>
              <a:ea typeface="Courier New"/>
              <a:cs typeface="Courier New"/>
              <a:sym typeface="Courier New"/>
            </a:endParaRPr>
          </a:p>
          <a:p>
            <a:pPr marL="0" lvl="0" indent="0" algn="l" rtl="0">
              <a:spcBef>
                <a:spcPts val="0"/>
              </a:spcBef>
              <a:spcAft>
                <a:spcPts val="0"/>
              </a:spcAft>
              <a:buNone/>
            </a:pPr>
            <a:endParaRPr sz="2400"/>
          </a:p>
        </p:txBody>
      </p:sp>
      <p:sp>
        <p:nvSpPr>
          <p:cNvPr id="195" name="Google Shape;195;p39"/>
          <p:cNvSpPr txBox="1"/>
          <p:nvPr/>
        </p:nvSpPr>
        <p:spPr>
          <a:xfrm>
            <a:off x="4351900" y="1875825"/>
            <a:ext cx="4770300" cy="41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t ← A[n-1]</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A[n-1] ← K</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i ← 0</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while (A[i] ≠ K) do</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i ← i + 1</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endwhile</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A[n-1] ← t</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if (i &lt; n-1) return i</a:t>
            </a:r>
            <a:endParaRPr sz="2400" b="1">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if(t = K) return n-1</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latin typeface="Courier New"/>
                <a:ea typeface="Courier New"/>
                <a:cs typeface="Courier New"/>
                <a:sym typeface="Courier New"/>
              </a:rPr>
              <a:t>return </a:t>
            </a:r>
            <a:r>
              <a:rPr lang="en" sz="2400" b="1">
                <a:solidFill>
                  <a:schemeClr val="dk1"/>
                </a:solidFill>
                <a:latin typeface="Courier New"/>
                <a:ea typeface="Courier New"/>
                <a:cs typeface="Courier New"/>
                <a:sym typeface="Courier New"/>
              </a:rPr>
              <a:t>-1</a:t>
            </a:r>
            <a:endParaRPr sz="24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0"/>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3000" b="1">
                <a:latin typeface="Verdana"/>
                <a:ea typeface="Verdana"/>
                <a:cs typeface="Verdana"/>
                <a:sym typeface="Verdana"/>
              </a:rPr>
              <a:t>String Processing:</a:t>
            </a:r>
            <a:endParaRPr sz="3000" b="1">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a:latin typeface="Verdana"/>
                <a:ea typeface="Verdana"/>
                <a:cs typeface="Verdana"/>
                <a:sym typeface="Verdana"/>
              </a:rPr>
              <a:t>Handling non-numerical data.</a:t>
            </a:r>
            <a:endParaRPr sz="2400">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a:latin typeface="Verdana"/>
                <a:ea typeface="Verdana"/>
                <a:cs typeface="Verdana"/>
                <a:sym typeface="Verdana"/>
              </a:rPr>
              <a:t>A </a:t>
            </a:r>
            <a:r>
              <a:rPr lang="en" sz="2400" b="1">
                <a:latin typeface="Verdana"/>
                <a:ea typeface="Verdana"/>
                <a:cs typeface="Verdana"/>
                <a:sym typeface="Verdana"/>
              </a:rPr>
              <a:t>string</a:t>
            </a:r>
            <a:r>
              <a:rPr lang="en" sz="2400">
                <a:latin typeface="Verdana"/>
                <a:ea typeface="Verdana"/>
                <a:cs typeface="Verdana"/>
                <a:sym typeface="Verdana"/>
              </a:rPr>
              <a:t> is a sequence of characters from an alphabet. </a:t>
            </a:r>
            <a:r>
              <a:rPr lang="en" sz="2400" b="1">
                <a:latin typeface="Verdana"/>
                <a:ea typeface="Verdana"/>
                <a:cs typeface="Verdana"/>
                <a:sym typeface="Verdana"/>
              </a:rPr>
              <a:t>Text strings</a:t>
            </a:r>
            <a:r>
              <a:rPr lang="en" sz="2400">
                <a:latin typeface="Verdana"/>
                <a:ea typeface="Verdana"/>
                <a:cs typeface="Verdana"/>
                <a:sym typeface="Verdana"/>
              </a:rPr>
              <a:t> are a kind of strings.</a:t>
            </a:r>
            <a:endParaRPr sz="2400">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b="1">
                <a:latin typeface="Verdana"/>
                <a:ea typeface="Verdana"/>
                <a:cs typeface="Verdana"/>
                <a:sym typeface="Verdana"/>
              </a:rPr>
              <a:t>String matching</a:t>
            </a:r>
            <a:r>
              <a:rPr lang="en" sz="2400">
                <a:latin typeface="Verdana"/>
                <a:ea typeface="Verdana"/>
                <a:cs typeface="Verdana"/>
                <a:sym typeface="Verdana"/>
              </a:rPr>
              <a:t> is a search problem.</a:t>
            </a:r>
            <a:endParaRPr sz="2400">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1"/>
          <p:cNvSpPr txBox="1"/>
          <p:nvPr/>
        </p:nvSpPr>
        <p:spPr>
          <a:xfrm>
            <a:off x="270900" y="270900"/>
            <a:ext cx="8597400" cy="29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String Matching:</a:t>
            </a:r>
            <a:endParaRPr sz="2400" b="1"/>
          </a:p>
          <a:p>
            <a:pPr marL="0" lvl="0" indent="0" algn="l" rtl="0">
              <a:spcBef>
                <a:spcPts val="0"/>
              </a:spcBef>
              <a:spcAft>
                <a:spcPts val="0"/>
              </a:spcAft>
              <a:buNone/>
            </a:pPr>
            <a:r>
              <a:rPr lang="en" sz="2400"/>
              <a:t>In an </a:t>
            </a:r>
            <a:r>
              <a:rPr lang="en" sz="2400" b="1">
                <a:solidFill>
                  <a:schemeClr val="dk1"/>
                </a:solidFill>
              </a:rPr>
              <a:t>n</a:t>
            </a:r>
            <a:r>
              <a:rPr lang="en" sz="2400"/>
              <a:t>-character </a:t>
            </a:r>
            <a:r>
              <a:rPr lang="en" sz="2400" b="1"/>
              <a:t>text</a:t>
            </a:r>
            <a:r>
              <a:rPr lang="en" sz="2400" b="1">
                <a:solidFill>
                  <a:schemeClr val="dk1"/>
                </a:solidFill>
              </a:rPr>
              <a:t>,</a:t>
            </a:r>
            <a:r>
              <a:rPr lang="en" sz="2400"/>
              <a:t> search for the first occurrence of an </a:t>
            </a:r>
            <a:r>
              <a:rPr lang="en" sz="2400" b="1">
                <a:solidFill>
                  <a:schemeClr val="dk1"/>
                </a:solidFill>
              </a:rPr>
              <a:t>m</a:t>
            </a:r>
            <a:r>
              <a:rPr lang="en" sz="2400"/>
              <a:t>-character </a:t>
            </a:r>
            <a:r>
              <a:rPr lang="en" sz="2400" b="1"/>
              <a:t>pattern</a:t>
            </a:r>
            <a:r>
              <a:rPr lang="en" sz="2400"/>
              <a:t>. That is, i</a:t>
            </a:r>
            <a:r>
              <a:rPr lang="en" sz="2400">
                <a:solidFill>
                  <a:schemeClr val="dk1"/>
                </a:solidFill>
              </a:rPr>
              <a:t>n a text of length </a:t>
            </a:r>
            <a:r>
              <a:rPr lang="en" sz="2400" b="1">
                <a:solidFill>
                  <a:schemeClr val="dk1"/>
                </a:solidFill>
              </a:rPr>
              <a:t>n,</a:t>
            </a:r>
            <a:r>
              <a:rPr lang="en" sz="2400">
                <a:solidFill>
                  <a:schemeClr val="dk1"/>
                </a:solidFill>
              </a:rPr>
              <a:t> find the first substring that matches with the pattern of length </a:t>
            </a:r>
            <a:r>
              <a:rPr lang="en" sz="2400" b="1">
                <a:solidFill>
                  <a:schemeClr val="dk1"/>
                </a:solidFill>
              </a:rPr>
              <a:t>m</a:t>
            </a:r>
            <a:r>
              <a:rPr lang="en" sz="2400">
                <a:solidFill>
                  <a:schemeClr val="dk1"/>
                </a:solidFill>
              </a:rPr>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Find </a:t>
            </a:r>
            <a:r>
              <a:rPr lang="en" sz="2400" b="1"/>
              <a:t>i</a:t>
            </a:r>
            <a:r>
              <a:rPr lang="en" sz="2400"/>
              <a:t>, the index of the leftmost character of the first matching substring in the text such that </a:t>
            </a:r>
            <a:endParaRPr sz="2400"/>
          </a:p>
        </p:txBody>
      </p:sp>
      <p:pic>
        <p:nvPicPr>
          <p:cNvPr id="206" name="Google Shape;206;p41"/>
          <p:cNvPicPr preferRelativeResize="0"/>
          <p:nvPr/>
        </p:nvPicPr>
        <p:blipFill>
          <a:blip r:embed="rId3">
            <a:alphaModFix/>
          </a:blip>
          <a:stretch>
            <a:fillRect/>
          </a:stretch>
        </p:blipFill>
        <p:spPr>
          <a:xfrm>
            <a:off x="236425" y="5107500"/>
            <a:ext cx="7090600" cy="532225"/>
          </a:xfrm>
          <a:prstGeom prst="rect">
            <a:avLst/>
          </a:prstGeom>
          <a:noFill/>
          <a:ln>
            <a:noFill/>
          </a:ln>
        </p:spPr>
      </p:pic>
      <p:pic>
        <p:nvPicPr>
          <p:cNvPr id="207" name="Google Shape;207;p41"/>
          <p:cNvPicPr preferRelativeResize="0"/>
          <p:nvPr/>
        </p:nvPicPr>
        <p:blipFill>
          <a:blip r:embed="rId4">
            <a:alphaModFix/>
          </a:blip>
          <a:stretch>
            <a:fillRect/>
          </a:stretch>
        </p:blipFill>
        <p:spPr>
          <a:xfrm>
            <a:off x="236425" y="3575675"/>
            <a:ext cx="8666350" cy="1208575"/>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2"/>
          <p:cNvSpPr txBox="1"/>
          <p:nvPr/>
        </p:nvSpPr>
        <p:spPr>
          <a:xfrm>
            <a:off x="153525" y="115150"/>
            <a:ext cx="8990400" cy="6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rPr>
              <a:t>Naïve</a:t>
            </a:r>
            <a:r>
              <a:rPr lang="en" sz="2400" b="1"/>
              <a:t> String Matching:</a:t>
            </a:r>
            <a:r>
              <a:rPr lang="en" sz="2400"/>
              <a:t> </a:t>
            </a:r>
            <a:endParaRPr sz="2400"/>
          </a:p>
          <a:p>
            <a:pPr marL="0" lvl="0" indent="0" algn="l" rtl="0">
              <a:spcBef>
                <a:spcPts val="0"/>
              </a:spcBef>
              <a:spcAft>
                <a:spcPts val="0"/>
              </a:spcAft>
              <a:buNone/>
            </a:pPr>
            <a:r>
              <a:rPr lang="en" sz="2400">
                <a:solidFill>
                  <a:schemeClr val="dk1"/>
                </a:solidFill>
              </a:rPr>
              <a:t>There are </a:t>
            </a:r>
            <a:r>
              <a:rPr lang="en" sz="2400" b="1">
                <a:solidFill>
                  <a:schemeClr val="dk1"/>
                </a:solidFill>
              </a:rPr>
              <a:t>n-m+1</a:t>
            </a:r>
            <a:r>
              <a:rPr lang="en" sz="2400">
                <a:solidFill>
                  <a:schemeClr val="dk1"/>
                </a:solidFill>
              </a:rPr>
              <a:t> substrings of length </a:t>
            </a:r>
            <a:r>
              <a:rPr lang="en" sz="2400" b="1">
                <a:solidFill>
                  <a:schemeClr val="dk1"/>
                </a:solidFill>
              </a:rPr>
              <a:t>m</a:t>
            </a:r>
            <a:r>
              <a:rPr lang="en" sz="2400">
                <a:solidFill>
                  <a:schemeClr val="dk1"/>
                </a:solidFill>
              </a:rPr>
              <a:t> in a text of length </a:t>
            </a:r>
            <a:r>
              <a:rPr lang="en" sz="2400" b="1">
                <a:solidFill>
                  <a:schemeClr val="dk1"/>
                </a:solidFill>
              </a:rPr>
              <a:t>n</a:t>
            </a:r>
            <a:r>
              <a:rPr lang="en" sz="2400">
                <a:solidFill>
                  <a:schemeClr val="dk1"/>
                </a:solidFill>
              </a:rPr>
              <a:t>. Search for the first one that matches the pattern.</a:t>
            </a:r>
            <a:endParaRPr sz="2400">
              <a:solidFill>
                <a:schemeClr val="dk1"/>
              </a:solidFill>
            </a:endParaRPr>
          </a:p>
          <a:p>
            <a:pPr marL="0" lvl="0" indent="0" algn="l" rtl="0">
              <a:spcBef>
                <a:spcPts val="0"/>
              </a:spcBef>
              <a:spcAft>
                <a:spcPts val="0"/>
              </a:spcAft>
              <a:buClr>
                <a:schemeClr val="dk1"/>
              </a:buClr>
              <a:buSzPts val="1100"/>
              <a:buFont typeface="Arial"/>
              <a:buNone/>
            </a:pPr>
            <a:endParaRPr sz="2400">
              <a:solidFill>
                <a:schemeClr val="dk1"/>
              </a:solidFill>
            </a:endParaRPr>
          </a:p>
          <a:p>
            <a:pPr marL="0" lvl="0" indent="0" algn="l" rtl="0">
              <a:spcBef>
                <a:spcPts val="0"/>
              </a:spcBef>
              <a:spcAft>
                <a:spcPts val="0"/>
              </a:spcAft>
              <a:buClr>
                <a:schemeClr val="dk1"/>
              </a:buClr>
              <a:buSzPts val="1100"/>
              <a:buFont typeface="Arial"/>
              <a:buNone/>
            </a:pPr>
            <a:r>
              <a:rPr lang="en" sz="2200" b="1">
                <a:solidFill>
                  <a:schemeClr val="dk1"/>
                </a:solidFill>
                <a:latin typeface="Courier New"/>
                <a:ea typeface="Courier New"/>
                <a:cs typeface="Courier New"/>
                <a:sym typeface="Courier New"/>
              </a:rPr>
              <a:t>Algorithm</a:t>
            </a:r>
            <a:r>
              <a:rPr lang="en" sz="2400" b="1">
                <a:solidFill>
                  <a:schemeClr val="dk1"/>
                </a:solidFill>
                <a:latin typeface="Courier New"/>
                <a:ea typeface="Courier New"/>
                <a:cs typeface="Courier New"/>
                <a:sym typeface="Courier New"/>
              </a:rPr>
              <a:t> NaiveStringMatch</a:t>
            </a:r>
            <a:r>
              <a:rPr lang="en" sz="2200" b="1">
                <a:solidFill>
                  <a:schemeClr val="dk1"/>
                </a:solidFill>
                <a:latin typeface="Courier New"/>
                <a:ea typeface="Courier New"/>
                <a:cs typeface="Courier New"/>
                <a:sym typeface="Courier New"/>
              </a:rPr>
              <a:t>(T[0..n-1],P[0..m-1])</a:t>
            </a:r>
            <a:endParaRPr sz="22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//Implements a naive string matching.</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//Input: An array T[0..n-1] of n chars representing a text</a:t>
            </a:r>
            <a:endParaRPr sz="18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and an array P[0..m-1] of m chars representing a pattern.</a:t>
            </a:r>
            <a:endParaRPr sz="18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//Output: The index of the </a:t>
            </a:r>
            <a:r>
              <a:rPr lang="en" sz="1800" b="1">
                <a:solidFill>
                  <a:schemeClr val="dk1"/>
                </a:solidFill>
                <a:latin typeface="Courier New"/>
                <a:ea typeface="Courier New"/>
                <a:cs typeface="Courier New"/>
                <a:sym typeface="Courier New"/>
              </a:rPr>
              <a:t>first</a:t>
            </a:r>
            <a:r>
              <a:rPr lang="en" sz="1800">
                <a:solidFill>
                  <a:schemeClr val="dk1"/>
                </a:solidFill>
                <a:latin typeface="Courier New"/>
                <a:ea typeface="Courier New"/>
                <a:cs typeface="Courier New"/>
                <a:sym typeface="Courier New"/>
              </a:rPr>
              <a:t> character in the text</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 that starts a matching substring</a:t>
            </a:r>
            <a:endParaRPr sz="18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or -1 if the search is unsuccessful.</a:t>
            </a:r>
            <a:endParaRPr sz="18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for i ← 0 to n-m</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j ← 0</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while (j &lt; m) and (P[j] = T[i+j]) do</a:t>
            </a:r>
            <a:endParaRPr sz="2400" b="1">
              <a:solidFill>
                <a:schemeClr val="dk1"/>
              </a:solidFill>
              <a:latin typeface="Courier New"/>
              <a:ea typeface="Courier New"/>
              <a:cs typeface="Courier New"/>
              <a:sym typeface="Courier New"/>
            </a:endParaRPr>
          </a:p>
          <a:p>
            <a:pPr marL="457200" lvl="0" indent="45720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j ← j + 1</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endwhile</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if (j = m) return i</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return -1</a:t>
            </a:r>
            <a:endParaRPr sz="24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2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3"/>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3000" b="1">
                <a:latin typeface="Verdana"/>
                <a:ea typeface="Verdana"/>
                <a:cs typeface="Verdana"/>
                <a:sym typeface="Verdana"/>
              </a:rPr>
              <a:t>Sorting:</a:t>
            </a:r>
            <a:endParaRPr sz="3000" b="1">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a:latin typeface="Verdana"/>
                <a:ea typeface="Verdana"/>
                <a:cs typeface="Verdana"/>
                <a:sym typeface="Verdana"/>
              </a:rPr>
              <a:t>Rearrange the list of items </a:t>
            </a:r>
            <a:r>
              <a:rPr lang="en" sz="2400" b="1">
                <a:latin typeface="Verdana"/>
                <a:ea typeface="Verdana"/>
                <a:cs typeface="Verdana"/>
                <a:sym typeface="Verdana"/>
              </a:rPr>
              <a:t>in some order</a:t>
            </a:r>
            <a:r>
              <a:rPr lang="en" sz="2400">
                <a:latin typeface="Verdana"/>
                <a:ea typeface="Verdana"/>
                <a:cs typeface="Verdana"/>
                <a:sym typeface="Verdana"/>
              </a:rPr>
              <a:t>.</a:t>
            </a:r>
            <a:endParaRPr sz="2400">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a:latin typeface="Verdana"/>
                <a:ea typeface="Verdana"/>
                <a:cs typeface="Verdana"/>
                <a:sym typeface="Verdana"/>
              </a:rPr>
              <a:t>There must be a </a:t>
            </a:r>
            <a:r>
              <a:rPr lang="en" sz="2400" b="1">
                <a:latin typeface="Verdana"/>
                <a:ea typeface="Verdana"/>
                <a:cs typeface="Verdana"/>
                <a:sym typeface="Verdana"/>
              </a:rPr>
              <a:t>total order</a:t>
            </a:r>
            <a:r>
              <a:rPr lang="en" sz="2400">
                <a:latin typeface="Verdana"/>
                <a:ea typeface="Verdana"/>
                <a:cs typeface="Verdana"/>
                <a:sym typeface="Verdana"/>
              </a:rPr>
              <a:t> on the set of items.</a:t>
            </a:r>
            <a:endParaRPr sz="2400">
              <a:latin typeface="Verdana"/>
              <a:ea typeface="Verdana"/>
              <a:cs typeface="Verdana"/>
              <a:sym typeface="Verdana"/>
            </a:endParaRPr>
          </a:p>
          <a:p>
            <a:pPr marL="914400" lvl="1" indent="-381000" algn="l" rtl="0">
              <a:lnSpc>
                <a:spcPct val="150000"/>
              </a:lnSpc>
              <a:spcBef>
                <a:spcPts val="0"/>
              </a:spcBef>
              <a:spcAft>
                <a:spcPts val="0"/>
              </a:spcAft>
              <a:buSzPts val="2400"/>
              <a:buFont typeface="Verdana"/>
              <a:buChar char="○"/>
            </a:pPr>
            <a:r>
              <a:rPr lang="en" sz="2400">
                <a:latin typeface="Verdana"/>
                <a:ea typeface="Verdana"/>
                <a:cs typeface="Verdana"/>
                <a:sym typeface="Verdana"/>
              </a:rPr>
              <a:t>Total order is a special case of </a:t>
            </a:r>
            <a:r>
              <a:rPr lang="en" sz="2400" b="1">
                <a:latin typeface="Verdana"/>
                <a:ea typeface="Verdana"/>
                <a:cs typeface="Verdana"/>
                <a:sym typeface="Verdana"/>
              </a:rPr>
              <a:t>partial order</a:t>
            </a:r>
            <a:r>
              <a:rPr lang="en" sz="2400">
                <a:latin typeface="Verdana"/>
                <a:ea typeface="Verdana"/>
                <a:cs typeface="Verdana"/>
                <a:sym typeface="Verdana"/>
              </a:rPr>
              <a:t> when each pair of items of the set are comparable.</a:t>
            </a:r>
            <a:endParaRPr sz="2400">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a:latin typeface="Verdana"/>
                <a:ea typeface="Verdana"/>
                <a:cs typeface="Verdana"/>
                <a:sym typeface="Verdana"/>
              </a:rPr>
              <a:t>Compare on “</a:t>
            </a:r>
            <a:r>
              <a:rPr lang="en" sz="2400" b="1">
                <a:latin typeface="Verdana"/>
                <a:ea typeface="Verdana"/>
                <a:cs typeface="Verdana"/>
                <a:sym typeface="Verdana"/>
              </a:rPr>
              <a:t>key</a:t>
            </a:r>
            <a:r>
              <a:rPr lang="en" sz="2400">
                <a:latin typeface="Verdana"/>
                <a:ea typeface="Verdana"/>
                <a:cs typeface="Verdana"/>
                <a:sym typeface="Verdana"/>
              </a:rPr>
              <a:t>” if the item has multiple fields.</a:t>
            </a:r>
            <a:endParaRPr sz="2400">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b="1">
                <a:latin typeface="Verdana"/>
                <a:ea typeface="Verdana"/>
                <a:cs typeface="Verdana"/>
                <a:sym typeface="Verdana"/>
              </a:rPr>
              <a:t>Stable</a:t>
            </a:r>
            <a:r>
              <a:rPr lang="en" sz="2400">
                <a:latin typeface="Verdana"/>
                <a:ea typeface="Verdana"/>
                <a:cs typeface="Verdana"/>
                <a:sym typeface="Verdana"/>
              </a:rPr>
              <a:t> sorting algorithm preserves the relative order of any two equal elements in its input.</a:t>
            </a:r>
            <a:endParaRPr sz="2400">
              <a:latin typeface="Verdana"/>
              <a:ea typeface="Verdana"/>
              <a:cs typeface="Verdana"/>
              <a:sym typeface="Verdana"/>
            </a:endParaRPr>
          </a:p>
          <a:p>
            <a:pPr marL="457200" lvl="0" indent="-381000" algn="l" rtl="0">
              <a:lnSpc>
                <a:spcPct val="150000"/>
              </a:lnSpc>
              <a:spcBef>
                <a:spcPts val="0"/>
              </a:spcBef>
              <a:spcAft>
                <a:spcPts val="0"/>
              </a:spcAft>
              <a:buSzPts val="2400"/>
              <a:buFont typeface="Verdana"/>
              <a:buChar char="●"/>
            </a:pPr>
            <a:r>
              <a:rPr lang="en" sz="2400" b="1">
                <a:latin typeface="Verdana"/>
                <a:ea typeface="Verdana"/>
                <a:cs typeface="Verdana"/>
                <a:sym typeface="Verdana"/>
              </a:rPr>
              <a:t>In-place</a:t>
            </a:r>
            <a:r>
              <a:rPr lang="en" sz="2400">
                <a:latin typeface="Verdana"/>
                <a:ea typeface="Verdana"/>
                <a:cs typeface="Verdana"/>
                <a:sym typeface="Verdana"/>
              </a:rPr>
              <a:t> requires no more than constant amount of extra space.</a:t>
            </a:r>
            <a:endParaRPr sz="2400">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4"/>
          <p:cNvSpPr txBox="1"/>
          <p:nvPr/>
        </p:nvSpPr>
        <p:spPr>
          <a:xfrm>
            <a:off x="270900" y="270900"/>
            <a:ext cx="8793900" cy="614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Write an algorithm to check if the array is sorted.</a:t>
            </a:r>
            <a:endParaRPr sz="2400" b="1"/>
          </a:p>
          <a:p>
            <a:pPr marL="0" lvl="0" indent="0" algn="l" rtl="0">
              <a:lnSpc>
                <a:spcPct val="115000"/>
              </a:lnSpc>
              <a:spcBef>
                <a:spcPts val="0"/>
              </a:spcBef>
              <a:spcAft>
                <a:spcPts val="0"/>
              </a:spcAft>
              <a:buNone/>
            </a:pPr>
            <a:endParaRPr sz="2400"/>
          </a:p>
          <a:p>
            <a:pPr marL="0" lvl="0" indent="0" algn="l" rtl="0">
              <a:lnSpc>
                <a:spcPct val="115000"/>
              </a:lnSpc>
              <a:spcBef>
                <a:spcPts val="0"/>
              </a:spcBef>
              <a:spcAft>
                <a:spcPts val="0"/>
              </a:spcAft>
              <a:buNone/>
            </a:pPr>
            <a:r>
              <a:rPr lang="en" sz="2400" b="1">
                <a:latin typeface="Courier New"/>
                <a:ea typeface="Courier New"/>
                <a:cs typeface="Courier New"/>
                <a:sym typeface="Courier New"/>
              </a:rPr>
              <a:t>boolean isSorted( A[0..n-1] )</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a:latin typeface="Courier New"/>
                <a:ea typeface="Courier New"/>
                <a:cs typeface="Courier New"/>
                <a:sym typeface="Courier New"/>
              </a:rPr>
              <a:t>//Checks if the array </a:t>
            </a:r>
            <a:r>
              <a:rPr lang="en" sz="2400" b="1">
                <a:latin typeface="Courier New"/>
                <a:ea typeface="Courier New"/>
                <a:cs typeface="Courier New"/>
                <a:sym typeface="Courier New"/>
              </a:rPr>
              <a:t>A</a:t>
            </a:r>
            <a:r>
              <a:rPr lang="en" sz="2400">
                <a:latin typeface="Courier New"/>
                <a:ea typeface="Courier New"/>
                <a:cs typeface="Courier New"/>
                <a:sym typeface="Courier New"/>
              </a:rPr>
              <a:t> is sorted.</a:t>
            </a:r>
            <a:endParaRPr sz="2400">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//Input: An array </a:t>
            </a:r>
            <a:r>
              <a:rPr lang="en" sz="2400" b="1">
                <a:solidFill>
                  <a:schemeClr val="dk1"/>
                </a:solidFill>
                <a:latin typeface="Courier New"/>
                <a:ea typeface="Courier New"/>
                <a:cs typeface="Courier New"/>
                <a:sym typeface="Courier New"/>
              </a:rPr>
              <a:t>A</a:t>
            </a:r>
            <a:r>
              <a:rPr lang="en" sz="2400">
                <a:solidFill>
                  <a:schemeClr val="dk1"/>
                </a:solidFill>
                <a:latin typeface="Courier New"/>
                <a:ea typeface="Courier New"/>
                <a:cs typeface="Courier New"/>
                <a:sym typeface="Courier New"/>
              </a:rPr>
              <a:t> of orderable elements by ≤.</a:t>
            </a:r>
            <a:endParaRPr sz="2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//Output: Return </a:t>
            </a:r>
            <a:r>
              <a:rPr lang="en" sz="2400" b="1">
                <a:solidFill>
                  <a:schemeClr val="dk1"/>
                </a:solidFill>
                <a:latin typeface="Courier New"/>
                <a:ea typeface="Courier New"/>
                <a:cs typeface="Courier New"/>
                <a:sym typeface="Courier New"/>
              </a:rPr>
              <a:t>TRUE</a:t>
            </a:r>
            <a:r>
              <a:rPr lang="en" sz="2400">
                <a:solidFill>
                  <a:schemeClr val="dk1"/>
                </a:solidFill>
                <a:latin typeface="Courier New"/>
                <a:ea typeface="Courier New"/>
                <a:cs typeface="Courier New"/>
                <a:sym typeface="Courier New"/>
              </a:rPr>
              <a:t> if array is sorted.</a:t>
            </a:r>
            <a:endParaRPr sz="2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        </a:t>
            </a:r>
            <a:r>
              <a:rPr lang="en" sz="2400" b="1">
                <a:solidFill>
                  <a:schemeClr val="dk1"/>
                </a:solidFill>
                <a:latin typeface="Courier New"/>
                <a:ea typeface="Courier New"/>
                <a:cs typeface="Courier New"/>
                <a:sym typeface="Courier New"/>
              </a:rPr>
              <a:t>FALSE</a:t>
            </a:r>
            <a:r>
              <a:rPr lang="en" sz="2400">
                <a:solidFill>
                  <a:schemeClr val="dk1"/>
                </a:solidFill>
                <a:latin typeface="Courier New"/>
                <a:ea typeface="Courier New"/>
                <a:cs typeface="Courier New"/>
                <a:sym typeface="Courier New"/>
              </a:rPr>
              <a:t> otherwise.</a:t>
            </a:r>
            <a:endParaRPr sz="24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endParaRPr sz="2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5"/>
          <p:cNvSpPr txBox="1"/>
          <p:nvPr/>
        </p:nvSpPr>
        <p:spPr>
          <a:xfrm>
            <a:off x="270900" y="270900"/>
            <a:ext cx="8793900" cy="614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Write an algorithm to check if the array is sorted.</a:t>
            </a:r>
            <a:endParaRPr sz="2400" b="1"/>
          </a:p>
          <a:p>
            <a:pPr marL="0" lvl="0" indent="0" algn="l" rtl="0">
              <a:lnSpc>
                <a:spcPct val="115000"/>
              </a:lnSpc>
              <a:spcBef>
                <a:spcPts val="0"/>
              </a:spcBef>
              <a:spcAft>
                <a:spcPts val="0"/>
              </a:spcAft>
              <a:buNone/>
            </a:pPr>
            <a:endParaRPr sz="2400"/>
          </a:p>
          <a:p>
            <a:pPr marL="0" lvl="0" indent="0" algn="l" rtl="0">
              <a:lnSpc>
                <a:spcPct val="115000"/>
              </a:lnSpc>
              <a:spcBef>
                <a:spcPts val="0"/>
              </a:spcBef>
              <a:spcAft>
                <a:spcPts val="0"/>
              </a:spcAft>
              <a:buNone/>
            </a:pPr>
            <a:r>
              <a:rPr lang="en" sz="2400" b="1">
                <a:latin typeface="Courier New"/>
                <a:ea typeface="Courier New"/>
                <a:cs typeface="Courier New"/>
                <a:sym typeface="Courier New"/>
              </a:rPr>
              <a:t>boolean isSorted( A[0..n-1] )</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a:latin typeface="Courier New"/>
                <a:ea typeface="Courier New"/>
                <a:cs typeface="Courier New"/>
                <a:sym typeface="Courier New"/>
              </a:rPr>
              <a:t>//Checks if the array </a:t>
            </a:r>
            <a:r>
              <a:rPr lang="en" sz="2400" b="1">
                <a:latin typeface="Courier New"/>
                <a:ea typeface="Courier New"/>
                <a:cs typeface="Courier New"/>
                <a:sym typeface="Courier New"/>
              </a:rPr>
              <a:t>A</a:t>
            </a:r>
            <a:r>
              <a:rPr lang="en" sz="2400">
                <a:latin typeface="Courier New"/>
                <a:ea typeface="Courier New"/>
                <a:cs typeface="Courier New"/>
                <a:sym typeface="Courier New"/>
              </a:rPr>
              <a:t> is sorted.</a:t>
            </a:r>
            <a:endParaRPr sz="2400">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//Input: An array </a:t>
            </a:r>
            <a:r>
              <a:rPr lang="en" sz="2400" b="1">
                <a:solidFill>
                  <a:schemeClr val="dk1"/>
                </a:solidFill>
                <a:latin typeface="Courier New"/>
                <a:ea typeface="Courier New"/>
                <a:cs typeface="Courier New"/>
                <a:sym typeface="Courier New"/>
              </a:rPr>
              <a:t>A</a:t>
            </a:r>
            <a:r>
              <a:rPr lang="en" sz="2400">
                <a:solidFill>
                  <a:schemeClr val="dk1"/>
                </a:solidFill>
                <a:latin typeface="Courier New"/>
                <a:ea typeface="Courier New"/>
                <a:cs typeface="Courier New"/>
                <a:sym typeface="Courier New"/>
              </a:rPr>
              <a:t> of orderable elements by ≤.</a:t>
            </a:r>
            <a:endParaRPr sz="2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//Output: Return </a:t>
            </a:r>
            <a:r>
              <a:rPr lang="en" sz="2400" b="1">
                <a:solidFill>
                  <a:schemeClr val="dk1"/>
                </a:solidFill>
                <a:latin typeface="Courier New"/>
                <a:ea typeface="Courier New"/>
                <a:cs typeface="Courier New"/>
                <a:sym typeface="Courier New"/>
              </a:rPr>
              <a:t>TRUE</a:t>
            </a:r>
            <a:r>
              <a:rPr lang="en" sz="2400">
                <a:solidFill>
                  <a:schemeClr val="dk1"/>
                </a:solidFill>
                <a:latin typeface="Courier New"/>
                <a:ea typeface="Courier New"/>
                <a:cs typeface="Courier New"/>
                <a:sym typeface="Courier New"/>
              </a:rPr>
              <a:t> if array is sorted.</a:t>
            </a:r>
            <a:endParaRPr sz="2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        </a:t>
            </a:r>
            <a:r>
              <a:rPr lang="en" sz="2400" b="1">
                <a:solidFill>
                  <a:schemeClr val="dk1"/>
                </a:solidFill>
                <a:latin typeface="Courier New"/>
                <a:ea typeface="Courier New"/>
                <a:cs typeface="Courier New"/>
                <a:sym typeface="Courier New"/>
              </a:rPr>
              <a:t>FALSE</a:t>
            </a:r>
            <a:r>
              <a:rPr lang="en" sz="2400">
                <a:solidFill>
                  <a:schemeClr val="dk1"/>
                </a:solidFill>
                <a:latin typeface="Courier New"/>
                <a:ea typeface="Courier New"/>
                <a:cs typeface="Courier New"/>
                <a:sym typeface="Courier New"/>
              </a:rPr>
              <a:t> otherwise.</a:t>
            </a:r>
            <a:endParaRPr sz="24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for i ← 0 to n-2</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	if(A[i] &gt; A[i+1])</a:t>
            </a:r>
            <a:r>
              <a:rPr lang="en" sz="2400">
                <a:latin typeface="Courier New"/>
                <a:ea typeface="Courier New"/>
                <a:cs typeface="Courier New"/>
                <a:sym typeface="Courier New"/>
              </a:rPr>
              <a:t> //not in order</a:t>
            </a:r>
            <a:endParaRPr sz="2400">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		return FALSE</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return TRUE</a:t>
            </a:r>
            <a:endParaRPr sz="2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6"/>
          <p:cNvSpPr txBox="1"/>
          <p:nvPr/>
        </p:nvSpPr>
        <p:spPr>
          <a:xfrm>
            <a:off x="270900" y="270900"/>
            <a:ext cx="8793900" cy="614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Sort by fixing the problems while checking for sortedness.</a:t>
            </a:r>
            <a:endParaRPr sz="2400" b="1"/>
          </a:p>
          <a:p>
            <a:pPr marL="0" lvl="0" indent="0" algn="l" rtl="0">
              <a:lnSpc>
                <a:spcPct val="115000"/>
              </a:lnSpc>
              <a:spcBef>
                <a:spcPts val="0"/>
              </a:spcBef>
              <a:spcAft>
                <a:spcPts val="0"/>
              </a:spcAft>
              <a:buNone/>
            </a:pPr>
            <a:endParaRPr sz="2400"/>
          </a:p>
          <a:p>
            <a:pPr marL="0" lvl="0" indent="0" algn="l" rtl="0">
              <a:lnSpc>
                <a:spcPct val="115000"/>
              </a:lnSpc>
              <a:spcBef>
                <a:spcPts val="0"/>
              </a:spcBef>
              <a:spcAft>
                <a:spcPts val="0"/>
              </a:spcAft>
              <a:buNone/>
            </a:pPr>
            <a:r>
              <a:rPr lang="en" sz="2400" b="1">
                <a:latin typeface="Courier New"/>
                <a:ea typeface="Courier New"/>
                <a:cs typeface="Courier New"/>
                <a:sym typeface="Courier New"/>
              </a:rPr>
              <a:t>SortByCheckingSortedness( A[0..n-1] )</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a:latin typeface="Courier New"/>
                <a:ea typeface="Courier New"/>
                <a:cs typeface="Courier New"/>
                <a:sym typeface="Courier New"/>
              </a:rPr>
              <a:t>//Sorts by Checking sortedness.</a:t>
            </a:r>
            <a:endParaRPr sz="2400">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//Input: An array </a:t>
            </a:r>
            <a:r>
              <a:rPr lang="en" sz="2400" b="1">
                <a:solidFill>
                  <a:schemeClr val="dk1"/>
                </a:solidFill>
                <a:latin typeface="Courier New"/>
                <a:ea typeface="Courier New"/>
                <a:cs typeface="Courier New"/>
                <a:sym typeface="Courier New"/>
              </a:rPr>
              <a:t>A</a:t>
            </a:r>
            <a:r>
              <a:rPr lang="en" sz="2400">
                <a:solidFill>
                  <a:schemeClr val="dk1"/>
                </a:solidFill>
                <a:latin typeface="Courier New"/>
                <a:ea typeface="Courier New"/>
                <a:cs typeface="Courier New"/>
                <a:sym typeface="Courier New"/>
              </a:rPr>
              <a:t> of orderable elements by ≤.</a:t>
            </a:r>
            <a:endParaRPr sz="2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//Output: Sorted array A.</a:t>
            </a:r>
            <a:endParaRPr sz="24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for i ← 0 to n-2</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	if(A[i] &gt; A[i+1])</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		Swap </a:t>
            </a:r>
            <a:r>
              <a:rPr lang="en" sz="2400" b="1">
                <a:solidFill>
                  <a:schemeClr val="dk1"/>
                </a:solidFill>
                <a:latin typeface="Courier New"/>
                <a:ea typeface="Courier New"/>
                <a:cs typeface="Courier New"/>
                <a:sym typeface="Courier New"/>
              </a:rPr>
              <a:t>A[i] with A[i+1]</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endParaRPr sz="2400">
              <a:latin typeface="Courier New"/>
              <a:ea typeface="Courier New"/>
              <a:cs typeface="Courier New"/>
              <a:sym typeface="Courier New"/>
            </a:endParaRPr>
          </a:p>
          <a:p>
            <a:pPr marL="0" lvl="0" indent="0" algn="l" rtl="0">
              <a:lnSpc>
                <a:spcPct val="115000"/>
              </a:lnSpc>
              <a:spcBef>
                <a:spcPts val="0"/>
              </a:spcBef>
              <a:spcAft>
                <a:spcPts val="0"/>
              </a:spcAft>
              <a:buNone/>
            </a:pPr>
            <a:r>
              <a:rPr lang="en" sz="2400"/>
              <a:t>Does it sort?</a:t>
            </a:r>
            <a:endParaRPr sz="2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1"/>
          <p:cNvSpPr txBox="1"/>
          <p:nvPr/>
        </p:nvSpPr>
        <p:spPr>
          <a:xfrm>
            <a:off x="270900" y="148475"/>
            <a:ext cx="8725800" cy="60519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0"/>
              </a:spcBef>
              <a:spcAft>
                <a:spcPts val="0"/>
              </a:spcAft>
              <a:buNone/>
            </a:pPr>
            <a:r>
              <a:rPr lang="en" sz="2400" b="1">
                <a:solidFill>
                  <a:schemeClr val="dk1"/>
                </a:solidFill>
              </a:rPr>
              <a:t>Syllabus:</a:t>
            </a:r>
            <a:endParaRPr sz="2400" b="1">
              <a:solidFill>
                <a:schemeClr val="dk1"/>
              </a:solidFill>
            </a:endParaRPr>
          </a:p>
          <a:p>
            <a:pPr marL="457200" lvl="0" indent="-381000" algn="l" rtl="0">
              <a:lnSpc>
                <a:spcPct val="107000"/>
              </a:lnSpc>
              <a:spcBef>
                <a:spcPts val="800"/>
              </a:spcBef>
              <a:spcAft>
                <a:spcPts val="0"/>
              </a:spcAft>
              <a:buClr>
                <a:schemeClr val="dk1"/>
              </a:buClr>
              <a:buSzPts val="2400"/>
              <a:buChar char="●"/>
            </a:pPr>
            <a:r>
              <a:rPr lang="en" sz="2400" b="1">
                <a:solidFill>
                  <a:schemeClr val="dk1"/>
                </a:solidFill>
              </a:rPr>
              <a:t>UNIT I</a:t>
            </a:r>
            <a:endParaRPr sz="2400" b="1">
              <a:solidFill>
                <a:schemeClr val="dk1"/>
              </a:solidFill>
            </a:endParaRPr>
          </a:p>
          <a:p>
            <a:pPr marL="0" lvl="0" indent="457200" algn="just" rtl="0">
              <a:lnSpc>
                <a:spcPct val="115000"/>
              </a:lnSpc>
              <a:spcBef>
                <a:spcPts val="800"/>
              </a:spcBef>
              <a:spcAft>
                <a:spcPts val="0"/>
              </a:spcAft>
              <a:buNone/>
            </a:pPr>
            <a:r>
              <a:rPr lang="en" sz="2400">
                <a:solidFill>
                  <a:schemeClr val="dk1"/>
                </a:solidFill>
              </a:rPr>
              <a:t>Introduction, Analysis of Algorithm Efficiency</a:t>
            </a:r>
            <a:endParaRPr sz="2400">
              <a:solidFill>
                <a:schemeClr val="dk1"/>
              </a:solidFill>
            </a:endParaRPr>
          </a:p>
          <a:p>
            <a:pPr marL="457200" lvl="0" indent="-381000" algn="l" rtl="0">
              <a:lnSpc>
                <a:spcPct val="107000"/>
              </a:lnSpc>
              <a:spcBef>
                <a:spcPts val="0"/>
              </a:spcBef>
              <a:spcAft>
                <a:spcPts val="0"/>
              </a:spcAft>
              <a:buClr>
                <a:schemeClr val="dk1"/>
              </a:buClr>
              <a:buSzPts val="2400"/>
              <a:buChar char="●"/>
            </a:pPr>
            <a:r>
              <a:rPr lang="en" sz="2400" b="1">
                <a:solidFill>
                  <a:schemeClr val="dk1"/>
                </a:solidFill>
              </a:rPr>
              <a:t>UNIT II</a:t>
            </a:r>
            <a:endParaRPr sz="2400" b="1">
              <a:solidFill>
                <a:schemeClr val="dk1"/>
              </a:solidFill>
            </a:endParaRPr>
          </a:p>
          <a:p>
            <a:pPr marL="0" lvl="0" indent="457200" algn="just" rtl="0">
              <a:lnSpc>
                <a:spcPct val="115000"/>
              </a:lnSpc>
              <a:spcBef>
                <a:spcPts val="800"/>
              </a:spcBef>
              <a:spcAft>
                <a:spcPts val="0"/>
              </a:spcAft>
              <a:buNone/>
            </a:pPr>
            <a:r>
              <a:rPr lang="en" sz="2400">
                <a:solidFill>
                  <a:schemeClr val="dk1"/>
                </a:solidFill>
              </a:rPr>
              <a:t>Brute Force, Decrease-and-Conquer</a:t>
            </a:r>
            <a:endParaRPr sz="2400">
              <a:solidFill>
                <a:schemeClr val="dk1"/>
              </a:solidFill>
            </a:endParaRPr>
          </a:p>
          <a:p>
            <a:pPr marL="457200" lvl="0" indent="-381000" algn="l" rtl="0">
              <a:lnSpc>
                <a:spcPct val="107000"/>
              </a:lnSpc>
              <a:spcBef>
                <a:spcPts val="0"/>
              </a:spcBef>
              <a:spcAft>
                <a:spcPts val="0"/>
              </a:spcAft>
              <a:buClr>
                <a:schemeClr val="dk1"/>
              </a:buClr>
              <a:buSzPts val="2400"/>
              <a:buChar char="●"/>
            </a:pPr>
            <a:r>
              <a:rPr lang="en" sz="2400" b="1">
                <a:solidFill>
                  <a:schemeClr val="dk1"/>
                </a:solidFill>
              </a:rPr>
              <a:t>UNIT III</a:t>
            </a:r>
            <a:endParaRPr sz="2400" b="1">
              <a:solidFill>
                <a:schemeClr val="dk1"/>
              </a:solidFill>
            </a:endParaRPr>
          </a:p>
          <a:p>
            <a:pPr marL="0" lvl="0" indent="457200" algn="just" rtl="0">
              <a:lnSpc>
                <a:spcPct val="115000"/>
              </a:lnSpc>
              <a:spcBef>
                <a:spcPts val="800"/>
              </a:spcBef>
              <a:spcAft>
                <a:spcPts val="0"/>
              </a:spcAft>
              <a:buNone/>
            </a:pPr>
            <a:r>
              <a:rPr lang="en" sz="2400">
                <a:solidFill>
                  <a:schemeClr val="dk1"/>
                </a:solidFill>
              </a:rPr>
              <a:t>Divide-and-Conquer, Transform-and-Conquer</a:t>
            </a:r>
            <a:endParaRPr sz="2400">
              <a:solidFill>
                <a:schemeClr val="dk1"/>
              </a:solidFill>
            </a:endParaRPr>
          </a:p>
          <a:p>
            <a:pPr marL="457200" lvl="0" indent="-381000" algn="l" rtl="0">
              <a:lnSpc>
                <a:spcPct val="107000"/>
              </a:lnSpc>
              <a:spcBef>
                <a:spcPts val="0"/>
              </a:spcBef>
              <a:spcAft>
                <a:spcPts val="0"/>
              </a:spcAft>
              <a:buClr>
                <a:schemeClr val="dk1"/>
              </a:buClr>
              <a:buSzPts val="2400"/>
              <a:buChar char="●"/>
            </a:pPr>
            <a:r>
              <a:rPr lang="en" sz="2400" b="1">
                <a:solidFill>
                  <a:schemeClr val="dk1"/>
                </a:solidFill>
              </a:rPr>
              <a:t>UNIT IV</a:t>
            </a:r>
            <a:endParaRPr sz="2400" b="1">
              <a:solidFill>
                <a:schemeClr val="dk1"/>
              </a:solidFill>
            </a:endParaRPr>
          </a:p>
          <a:p>
            <a:pPr marL="0" lvl="0" indent="457200" algn="just" rtl="0">
              <a:lnSpc>
                <a:spcPct val="115000"/>
              </a:lnSpc>
              <a:spcBef>
                <a:spcPts val="800"/>
              </a:spcBef>
              <a:spcAft>
                <a:spcPts val="0"/>
              </a:spcAft>
              <a:buNone/>
            </a:pPr>
            <a:r>
              <a:rPr lang="en" sz="2400">
                <a:solidFill>
                  <a:schemeClr val="dk1"/>
                </a:solidFill>
              </a:rPr>
              <a:t>Space-and-Time Tradeoffs, Backtracking, Greedy Approach</a:t>
            </a:r>
            <a:endParaRPr sz="2400">
              <a:solidFill>
                <a:schemeClr val="dk1"/>
              </a:solidFill>
            </a:endParaRPr>
          </a:p>
          <a:p>
            <a:pPr marL="457200" lvl="0" indent="-381000" algn="l" rtl="0">
              <a:lnSpc>
                <a:spcPct val="107000"/>
              </a:lnSpc>
              <a:spcBef>
                <a:spcPts val="0"/>
              </a:spcBef>
              <a:spcAft>
                <a:spcPts val="0"/>
              </a:spcAft>
              <a:buClr>
                <a:schemeClr val="dk1"/>
              </a:buClr>
              <a:buSzPts val="2400"/>
              <a:buChar char="●"/>
            </a:pPr>
            <a:r>
              <a:rPr lang="en" sz="2400" b="1">
                <a:solidFill>
                  <a:schemeClr val="dk1"/>
                </a:solidFill>
              </a:rPr>
              <a:t>UNIT V</a:t>
            </a:r>
            <a:endParaRPr sz="2400" b="1">
              <a:solidFill>
                <a:schemeClr val="dk1"/>
              </a:solidFill>
            </a:endParaRPr>
          </a:p>
          <a:p>
            <a:pPr marL="0" lvl="0" indent="457200" algn="l" rtl="0">
              <a:lnSpc>
                <a:spcPct val="115000"/>
              </a:lnSpc>
              <a:spcBef>
                <a:spcPts val="800"/>
              </a:spcBef>
              <a:spcAft>
                <a:spcPts val="0"/>
              </a:spcAft>
              <a:buNone/>
            </a:pPr>
            <a:r>
              <a:rPr lang="en" sz="2400">
                <a:solidFill>
                  <a:schemeClr val="dk1"/>
                </a:solidFill>
              </a:rPr>
              <a:t>Dynamic Programming, Limitations of Algorithm Power,</a:t>
            </a:r>
            <a:endParaRPr sz="2400">
              <a:solidFill>
                <a:schemeClr val="dk1"/>
              </a:solidFill>
            </a:endParaRPr>
          </a:p>
          <a:p>
            <a:pPr marL="0" lvl="0" indent="457200" algn="l" rtl="0">
              <a:lnSpc>
                <a:spcPct val="115000"/>
              </a:lnSpc>
              <a:spcBef>
                <a:spcPts val="0"/>
              </a:spcBef>
              <a:spcAft>
                <a:spcPts val="0"/>
              </a:spcAft>
              <a:buNone/>
            </a:pPr>
            <a:r>
              <a:rPr lang="en" sz="2400">
                <a:solidFill>
                  <a:schemeClr val="dk1"/>
                </a:solidFill>
              </a:rPr>
              <a:t>Coping with the Limitations of Algorithm Power</a:t>
            </a:r>
            <a:endParaRPr sz="24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7"/>
          <p:cNvSpPr txBox="1"/>
          <p:nvPr/>
        </p:nvSpPr>
        <p:spPr>
          <a:xfrm>
            <a:off x="270900" y="270900"/>
            <a:ext cx="8793900" cy="591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Sort by fixing the problems while checking for sortedness.</a:t>
            </a:r>
            <a:endParaRPr sz="2400" b="1"/>
          </a:p>
          <a:p>
            <a:pPr marL="0" lvl="0" indent="0" algn="l" rtl="0">
              <a:lnSpc>
                <a:spcPct val="115000"/>
              </a:lnSpc>
              <a:spcBef>
                <a:spcPts val="0"/>
              </a:spcBef>
              <a:spcAft>
                <a:spcPts val="0"/>
              </a:spcAft>
              <a:buNone/>
            </a:pPr>
            <a:endParaRPr sz="2400"/>
          </a:p>
          <a:p>
            <a:pPr marL="0" lvl="0" indent="0" algn="l" rtl="0">
              <a:lnSpc>
                <a:spcPct val="115000"/>
              </a:lnSpc>
              <a:spcBef>
                <a:spcPts val="0"/>
              </a:spcBef>
              <a:spcAft>
                <a:spcPts val="0"/>
              </a:spcAft>
              <a:buNone/>
            </a:pPr>
            <a:r>
              <a:rPr lang="en" sz="2400" b="1">
                <a:latin typeface="Courier New"/>
                <a:ea typeface="Courier New"/>
                <a:cs typeface="Courier New"/>
                <a:sym typeface="Courier New"/>
              </a:rPr>
              <a:t>SortByCheckingSortedness2( A[0..n-1] )</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a:latin typeface="Courier New"/>
                <a:ea typeface="Courier New"/>
                <a:cs typeface="Courier New"/>
                <a:sym typeface="Courier New"/>
              </a:rPr>
              <a:t>//Sorts by Checking sortedness.</a:t>
            </a:r>
            <a:endParaRPr sz="2400">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//Input: An array </a:t>
            </a:r>
            <a:r>
              <a:rPr lang="en" sz="2400" b="1">
                <a:solidFill>
                  <a:schemeClr val="dk1"/>
                </a:solidFill>
                <a:latin typeface="Courier New"/>
                <a:ea typeface="Courier New"/>
                <a:cs typeface="Courier New"/>
                <a:sym typeface="Courier New"/>
              </a:rPr>
              <a:t>A</a:t>
            </a:r>
            <a:r>
              <a:rPr lang="en" sz="2400">
                <a:solidFill>
                  <a:schemeClr val="dk1"/>
                </a:solidFill>
                <a:latin typeface="Courier New"/>
                <a:ea typeface="Courier New"/>
                <a:cs typeface="Courier New"/>
                <a:sym typeface="Courier New"/>
              </a:rPr>
              <a:t> of orderable elements by ≤.</a:t>
            </a:r>
            <a:endParaRPr sz="2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//Output: Sorted array A.</a:t>
            </a:r>
            <a:endParaRPr sz="24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while (TRUE)</a:t>
            </a:r>
            <a:endParaRPr sz="2400" b="1">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for i ← 0 to n-2</a:t>
            </a:r>
            <a:endParaRPr sz="2400" b="1">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	if(A[i] &gt; A[i+1])</a:t>
            </a:r>
            <a:endParaRPr sz="2400" b="1">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		Swap </a:t>
            </a:r>
            <a:r>
              <a:rPr lang="en" sz="2400" b="1">
                <a:solidFill>
                  <a:schemeClr val="dk1"/>
                </a:solidFill>
                <a:latin typeface="Courier New"/>
                <a:ea typeface="Courier New"/>
                <a:cs typeface="Courier New"/>
                <a:sym typeface="Courier New"/>
              </a:rPr>
              <a:t>A[i] with A[i+1]</a:t>
            </a:r>
            <a:endParaRPr sz="2400" b="1">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if(isSorted( </a:t>
            </a:r>
            <a:r>
              <a:rPr lang="en" sz="2400" b="1">
                <a:solidFill>
                  <a:schemeClr val="dk1"/>
                </a:solidFill>
                <a:latin typeface="Courier New"/>
                <a:ea typeface="Courier New"/>
                <a:cs typeface="Courier New"/>
                <a:sym typeface="Courier New"/>
              </a:rPr>
              <a:t>A[0..n-1] ))</a:t>
            </a:r>
            <a:endParaRPr sz="2400" b="1">
              <a:solidFill>
                <a:schemeClr val="dk1"/>
              </a:solidFill>
              <a:latin typeface="Courier New"/>
              <a:ea typeface="Courier New"/>
              <a:cs typeface="Courier New"/>
              <a:sym typeface="Courier New"/>
            </a:endParaRPr>
          </a:p>
          <a:p>
            <a:pPr marL="457200" lvl="0" indent="457200" algn="l" rtl="0">
              <a:lnSpc>
                <a:spcPct val="115000"/>
              </a:lnSpc>
              <a:spcBef>
                <a:spcPts val="0"/>
              </a:spcBef>
              <a:spcAft>
                <a:spcPts val="0"/>
              </a:spcAft>
              <a:buNone/>
            </a:pPr>
            <a:r>
              <a:rPr lang="en" sz="2400" b="1">
                <a:latin typeface="Courier New"/>
                <a:ea typeface="Courier New"/>
                <a:cs typeface="Courier New"/>
                <a:sym typeface="Courier New"/>
              </a:rPr>
              <a:t>return</a:t>
            </a:r>
            <a:endParaRPr sz="2400">
              <a:latin typeface="Courier New"/>
              <a:ea typeface="Courier New"/>
              <a:cs typeface="Courier New"/>
              <a:sym typeface="Courier New"/>
            </a:endParaRPr>
          </a:p>
          <a:p>
            <a:pPr marL="0" lvl="0" indent="0" algn="l" rtl="0">
              <a:lnSpc>
                <a:spcPct val="115000"/>
              </a:lnSpc>
              <a:spcBef>
                <a:spcPts val="0"/>
              </a:spcBef>
              <a:spcAft>
                <a:spcPts val="0"/>
              </a:spcAft>
              <a:buNone/>
            </a:pPr>
            <a:endParaRPr sz="2400"/>
          </a:p>
          <a:p>
            <a:pPr marL="0" lvl="0" indent="0" algn="l" rtl="0">
              <a:lnSpc>
                <a:spcPct val="115000"/>
              </a:lnSpc>
              <a:spcBef>
                <a:spcPts val="0"/>
              </a:spcBef>
              <a:spcAft>
                <a:spcPts val="0"/>
              </a:spcAft>
              <a:buNone/>
            </a:pPr>
            <a:r>
              <a:rPr lang="en" sz="2400"/>
              <a:t>Does it sort and that too in a finite amount of time?</a:t>
            </a:r>
            <a:endParaRPr sz="2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8"/>
          <p:cNvSpPr txBox="1"/>
          <p:nvPr/>
        </p:nvSpPr>
        <p:spPr>
          <a:xfrm>
            <a:off x="270900" y="270900"/>
            <a:ext cx="8793900" cy="591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Sort by fixing the problems while checking for sortedness.</a:t>
            </a:r>
            <a:endParaRPr sz="2400" b="1"/>
          </a:p>
          <a:p>
            <a:pPr marL="0" lvl="0" indent="0" algn="l" rtl="0">
              <a:lnSpc>
                <a:spcPct val="115000"/>
              </a:lnSpc>
              <a:spcBef>
                <a:spcPts val="0"/>
              </a:spcBef>
              <a:spcAft>
                <a:spcPts val="0"/>
              </a:spcAft>
              <a:buNone/>
            </a:pPr>
            <a:endParaRPr sz="2400"/>
          </a:p>
          <a:p>
            <a:pPr marL="0" lvl="0" indent="0" algn="l" rtl="0">
              <a:lnSpc>
                <a:spcPct val="115000"/>
              </a:lnSpc>
              <a:spcBef>
                <a:spcPts val="0"/>
              </a:spcBef>
              <a:spcAft>
                <a:spcPts val="0"/>
              </a:spcAft>
              <a:buNone/>
            </a:pPr>
            <a:r>
              <a:rPr lang="en" sz="2400" b="1">
                <a:latin typeface="Courier New"/>
                <a:ea typeface="Courier New"/>
                <a:cs typeface="Courier New"/>
                <a:sym typeface="Courier New"/>
              </a:rPr>
              <a:t>SortByCheckingSortedness3( A[0..n-1] )</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a:latin typeface="Courier New"/>
                <a:ea typeface="Courier New"/>
                <a:cs typeface="Courier New"/>
                <a:sym typeface="Courier New"/>
              </a:rPr>
              <a:t>//Sorts by Checking sortedness.</a:t>
            </a:r>
            <a:endParaRPr sz="2400">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//Input: An array </a:t>
            </a:r>
            <a:r>
              <a:rPr lang="en" sz="2400" b="1">
                <a:solidFill>
                  <a:schemeClr val="dk1"/>
                </a:solidFill>
                <a:latin typeface="Courier New"/>
                <a:ea typeface="Courier New"/>
                <a:cs typeface="Courier New"/>
                <a:sym typeface="Courier New"/>
              </a:rPr>
              <a:t>A</a:t>
            </a:r>
            <a:r>
              <a:rPr lang="en" sz="2400">
                <a:solidFill>
                  <a:schemeClr val="dk1"/>
                </a:solidFill>
                <a:latin typeface="Courier New"/>
                <a:ea typeface="Courier New"/>
                <a:cs typeface="Courier New"/>
                <a:sym typeface="Courier New"/>
              </a:rPr>
              <a:t> of orderable elements by ≤.</a:t>
            </a:r>
            <a:endParaRPr sz="24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a:solidFill>
                  <a:schemeClr val="dk1"/>
                </a:solidFill>
                <a:latin typeface="Courier New"/>
                <a:ea typeface="Courier New"/>
                <a:cs typeface="Courier New"/>
                <a:sym typeface="Courier New"/>
              </a:rPr>
              <a:t>//Output: Sorted array A.</a:t>
            </a:r>
            <a:endParaRPr sz="2400">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for i ← 0 to n-2</a:t>
            </a:r>
            <a:r>
              <a:rPr lang="en" sz="2400">
                <a:latin typeface="Courier New"/>
                <a:ea typeface="Courier New"/>
                <a:cs typeface="Courier New"/>
                <a:sym typeface="Courier New"/>
              </a:rPr>
              <a:t> //n-1 consecutive pairs</a:t>
            </a:r>
            <a:endParaRPr sz="2400">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	if(A[i] &gt; A[i+1])</a:t>
            </a:r>
            <a:endParaRPr sz="2400" b="1">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		Swap </a:t>
            </a:r>
            <a:r>
              <a:rPr lang="en" sz="2400" b="1">
                <a:solidFill>
                  <a:schemeClr val="dk1"/>
                </a:solidFill>
                <a:latin typeface="Courier New"/>
                <a:ea typeface="Courier New"/>
                <a:cs typeface="Courier New"/>
                <a:sym typeface="Courier New"/>
              </a:rPr>
              <a:t>A[i] with A[i+1]</a:t>
            </a:r>
            <a:endParaRPr sz="2400" b="1">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if(isSorted( </a:t>
            </a:r>
            <a:r>
              <a:rPr lang="en" sz="2400" b="1">
                <a:solidFill>
                  <a:schemeClr val="dk1"/>
                </a:solidFill>
                <a:latin typeface="Courier New"/>
                <a:ea typeface="Courier New"/>
                <a:cs typeface="Courier New"/>
                <a:sym typeface="Courier New"/>
              </a:rPr>
              <a:t>A[0..n-1] ))</a:t>
            </a:r>
            <a:endParaRPr sz="2400" b="1">
              <a:solidFill>
                <a:schemeClr val="dk1"/>
              </a:solidFill>
              <a:latin typeface="Courier New"/>
              <a:ea typeface="Courier New"/>
              <a:cs typeface="Courier New"/>
              <a:sym typeface="Courier New"/>
            </a:endParaRPr>
          </a:p>
          <a:p>
            <a:pPr marL="457200" lvl="0" indent="457200" algn="l" rtl="0">
              <a:lnSpc>
                <a:spcPct val="115000"/>
              </a:lnSpc>
              <a:spcBef>
                <a:spcPts val="0"/>
              </a:spcBef>
              <a:spcAft>
                <a:spcPts val="0"/>
              </a:spcAft>
              <a:buNone/>
            </a:pPr>
            <a:r>
              <a:rPr lang="en" sz="2400" b="1">
                <a:latin typeface="Courier New"/>
                <a:ea typeface="Courier New"/>
                <a:cs typeface="Courier New"/>
                <a:sym typeface="Courier New"/>
              </a:rPr>
              <a:t>return</a:t>
            </a:r>
            <a:endParaRPr sz="2400" b="1">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else </a:t>
            </a:r>
            <a:r>
              <a:rPr lang="en" sz="2400" b="1">
                <a:solidFill>
                  <a:schemeClr val="dk1"/>
                </a:solidFill>
                <a:latin typeface="Courier New"/>
                <a:ea typeface="Courier New"/>
                <a:cs typeface="Courier New"/>
                <a:sym typeface="Courier New"/>
              </a:rPr>
              <a:t>SortByCheckingSortedness3(A[0..n-2])</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endParaRPr sz="2400"/>
          </a:p>
          <a:p>
            <a:pPr marL="0" lvl="0" indent="0" algn="l" rtl="0">
              <a:lnSpc>
                <a:spcPct val="115000"/>
              </a:lnSpc>
              <a:spcBef>
                <a:spcPts val="0"/>
              </a:spcBef>
              <a:spcAft>
                <a:spcPts val="0"/>
              </a:spcAft>
              <a:buNone/>
            </a:pPr>
            <a:r>
              <a:rPr lang="en" sz="2400"/>
              <a:t>It should sort. Can we convert recursive to iterative?</a:t>
            </a:r>
            <a:endParaRPr sz="24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9"/>
          <p:cNvSpPr txBox="1"/>
          <p:nvPr/>
        </p:nvSpPr>
        <p:spPr>
          <a:xfrm>
            <a:off x="270900" y="1491950"/>
            <a:ext cx="8793900" cy="469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Courier New"/>
                <a:ea typeface="Courier New"/>
                <a:cs typeface="Courier New"/>
                <a:sym typeface="Courier New"/>
              </a:rPr>
              <a:t>Algorithm BubbleSort( A[0..n-1] )</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a:t>//Sorts by Bubble Sort algorithm.</a:t>
            </a:r>
            <a:endParaRPr sz="2400"/>
          </a:p>
          <a:p>
            <a:pPr marL="0" lvl="0" indent="0" algn="l" rtl="0">
              <a:spcBef>
                <a:spcPts val="0"/>
              </a:spcBef>
              <a:spcAft>
                <a:spcPts val="0"/>
              </a:spcAft>
              <a:buNone/>
            </a:pPr>
            <a:r>
              <a:rPr lang="en" sz="2400">
                <a:solidFill>
                  <a:schemeClr val="dk1"/>
                </a:solidFill>
              </a:rPr>
              <a:t>//Input: An array </a:t>
            </a:r>
            <a:r>
              <a:rPr lang="en" sz="2400" b="1">
                <a:solidFill>
                  <a:schemeClr val="dk1"/>
                </a:solidFill>
              </a:rPr>
              <a:t>A</a:t>
            </a:r>
            <a:r>
              <a:rPr lang="en" sz="2400">
                <a:solidFill>
                  <a:schemeClr val="dk1"/>
                </a:solidFill>
              </a:rPr>
              <a:t> of orderable elements by ≤.</a:t>
            </a:r>
            <a:endParaRPr sz="2400">
              <a:solidFill>
                <a:schemeClr val="dk1"/>
              </a:solidFill>
            </a:endParaRPr>
          </a:p>
          <a:p>
            <a:pPr marL="0" lvl="0" indent="0" algn="l" rtl="0">
              <a:spcBef>
                <a:spcPts val="0"/>
              </a:spcBef>
              <a:spcAft>
                <a:spcPts val="0"/>
              </a:spcAft>
              <a:buNone/>
            </a:pPr>
            <a:r>
              <a:rPr lang="en" sz="2400">
                <a:solidFill>
                  <a:schemeClr val="dk1"/>
                </a:solidFill>
              </a:rPr>
              <a:t>//Output: Sorted array A.</a:t>
            </a:r>
            <a:endParaRPr sz="2400">
              <a:solidFill>
                <a:schemeClr val="dk1"/>
              </a:solidFill>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for i ← 0 to n-2 </a:t>
            </a:r>
            <a:r>
              <a:rPr lang="en" sz="2400"/>
              <a:t>//n-1 passes</a:t>
            </a:r>
            <a:endParaRPr sz="2400"/>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for j ← 0 to n-2-i</a:t>
            </a:r>
            <a:r>
              <a:rPr lang="en" sz="2400">
                <a:latin typeface="Courier New"/>
                <a:ea typeface="Courier New"/>
                <a:cs typeface="Courier New"/>
                <a:sym typeface="Courier New"/>
              </a:rPr>
              <a:t> </a:t>
            </a:r>
            <a:r>
              <a:rPr lang="en" sz="2400"/>
              <a:t>//last i elements are sorted</a:t>
            </a:r>
            <a:endParaRPr sz="2400"/>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	if(A[j] &gt; A[j+1])</a:t>
            </a:r>
            <a:endParaRPr sz="2400" b="1">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		Swap </a:t>
            </a:r>
            <a:r>
              <a:rPr lang="en" sz="2400" b="1">
                <a:solidFill>
                  <a:schemeClr val="dk1"/>
                </a:solidFill>
                <a:latin typeface="Courier New"/>
                <a:ea typeface="Courier New"/>
                <a:cs typeface="Courier New"/>
                <a:sym typeface="Courier New"/>
              </a:rPr>
              <a:t>A[j] with A[j+1]</a:t>
            </a:r>
            <a:endParaRPr sz="2400" b="1">
              <a:latin typeface="Courier New"/>
              <a:ea typeface="Courier New"/>
              <a:cs typeface="Courier New"/>
              <a:sym typeface="Courier New"/>
            </a:endParaRPr>
          </a:p>
          <a:p>
            <a:pPr marL="0" lvl="0" indent="0" algn="l" rtl="0">
              <a:lnSpc>
                <a:spcPct val="115000"/>
              </a:lnSpc>
              <a:spcBef>
                <a:spcPts val="0"/>
              </a:spcBef>
              <a:spcAft>
                <a:spcPts val="0"/>
              </a:spcAft>
              <a:buNone/>
            </a:pPr>
            <a:r>
              <a:rPr lang="en" sz="2400" b="1">
                <a:latin typeface="Courier New"/>
                <a:ea typeface="Courier New"/>
                <a:cs typeface="Courier New"/>
                <a:sym typeface="Courier New"/>
              </a:rPr>
              <a:t>return</a:t>
            </a:r>
            <a:endParaRPr sz="2400">
              <a:latin typeface="Courier New"/>
              <a:ea typeface="Courier New"/>
              <a:cs typeface="Courier New"/>
              <a:sym typeface="Courier New"/>
            </a:endParaRPr>
          </a:p>
          <a:p>
            <a:pPr marL="0" lvl="0" indent="0" algn="l" rtl="0">
              <a:lnSpc>
                <a:spcPct val="115000"/>
              </a:lnSpc>
              <a:spcBef>
                <a:spcPts val="0"/>
              </a:spcBef>
              <a:spcAft>
                <a:spcPts val="0"/>
              </a:spcAft>
              <a:buNone/>
            </a:pPr>
            <a:endParaRPr sz="2400"/>
          </a:p>
          <a:p>
            <a:pPr marL="0" lvl="0" indent="0" algn="l" rtl="0">
              <a:lnSpc>
                <a:spcPct val="115000"/>
              </a:lnSpc>
              <a:spcBef>
                <a:spcPts val="0"/>
              </a:spcBef>
              <a:spcAft>
                <a:spcPts val="0"/>
              </a:spcAft>
              <a:buNone/>
            </a:pPr>
            <a:r>
              <a:rPr lang="en" sz="2400"/>
              <a:t>Where did </a:t>
            </a:r>
            <a:r>
              <a:rPr lang="en" sz="2400" b="1">
                <a:solidFill>
                  <a:schemeClr val="dk1"/>
                </a:solidFill>
                <a:latin typeface="Courier New"/>
                <a:ea typeface="Courier New"/>
                <a:cs typeface="Courier New"/>
                <a:sym typeface="Courier New"/>
              </a:rPr>
              <a:t>isSorted()</a:t>
            </a:r>
            <a:r>
              <a:rPr lang="en" sz="2400"/>
              <a:t> function go?</a:t>
            </a:r>
            <a:endParaRPr sz="2400"/>
          </a:p>
        </p:txBody>
      </p:sp>
      <p:pic>
        <p:nvPicPr>
          <p:cNvPr id="248" name="Google Shape;248;p49"/>
          <p:cNvPicPr preferRelativeResize="0"/>
          <p:nvPr/>
        </p:nvPicPr>
        <p:blipFill>
          <a:blip r:embed="rId3">
            <a:alphaModFix/>
          </a:blip>
          <a:stretch>
            <a:fillRect/>
          </a:stretch>
        </p:blipFill>
        <p:spPr>
          <a:xfrm>
            <a:off x="414925" y="130825"/>
            <a:ext cx="8198150" cy="1361125"/>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0"/>
          <p:cNvSpPr txBox="1"/>
          <p:nvPr/>
        </p:nvSpPr>
        <p:spPr>
          <a:xfrm>
            <a:off x="270900" y="270900"/>
            <a:ext cx="8793900" cy="591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dirty="0">
                <a:latin typeface="Courier New"/>
                <a:ea typeface="Courier New"/>
                <a:cs typeface="Courier New"/>
                <a:sym typeface="Courier New"/>
              </a:rPr>
              <a:t>Algorithm BubbleSort2( A[0..n-1] )</a:t>
            </a:r>
            <a:endParaRPr sz="2400" b="1" dirty="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2400" dirty="0">
                <a:solidFill>
                  <a:schemeClr val="dk1"/>
                </a:solidFill>
              </a:rPr>
              <a:t>//Sorts by an improved Bubble Sort algorithm.</a:t>
            </a:r>
            <a:endParaRPr sz="2400" dirty="0">
              <a:solidFill>
                <a:schemeClr val="dk1"/>
              </a:solidFill>
            </a:endParaRPr>
          </a:p>
          <a:p>
            <a:pPr marL="0" lvl="0" indent="0" algn="l" rtl="0">
              <a:spcBef>
                <a:spcPts val="0"/>
              </a:spcBef>
              <a:spcAft>
                <a:spcPts val="0"/>
              </a:spcAft>
              <a:buNone/>
            </a:pPr>
            <a:r>
              <a:rPr lang="en" sz="2400" dirty="0">
                <a:solidFill>
                  <a:schemeClr val="dk1"/>
                </a:solidFill>
              </a:rPr>
              <a:t>//Input: An array </a:t>
            </a:r>
            <a:r>
              <a:rPr lang="en" sz="2400" b="1" dirty="0">
                <a:solidFill>
                  <a:schemeClr val="dk1"/>
                </a:solidFill>
              </a:rPr>
              <a:t>A</a:t>
            </a:r>
            <a:r>
              <a:rPr lang="en" sz="2400" dirty="0">
                <a:solidFill>
                  <a:schemeClr val="dk1"/>
                </a:solidFill>
              </a:rPr>
              <a:t> of orderable elements by ≤.</a:t>
            </a:r>
            <a:endParaRPr sz="2400" dirty="0">
              <a:solidFill>
                <a:schemeClr val="dk1"/>
              </a:solidFill>
            </a:endParaRPr>
          </a:p>
          <a:p>
            <a:pPr marL="0" lvl="0" indent="0" algn="l" rtl="0">
              <a:spcBef>
                <a:spcPts val="0"/>
              </a:spcBef>
              <a:spcAft>
                <a:spcPts val="0"/>
              </a:spcAft>
              <a:buNone/>
            </a:pPr>
            <a:r>
              <a:rPr lang="en" sz="2400" dirty="0">
                <a:solidFill>
                  <a:schemeClr val="dk1"/>
                </a:solidFill>
              </a:rPr>
              <a:t>//Output: Sorted array A.</a:t>
            </a:r>
            <a:endParaRPr sz="2400" dirty="0">
              <a:solidFill>
                <a:schemeClr val="dk1"/>
              </a:solidFill>
            </a:endParaRPr>
          </a:p>
          <a:p>
            <a:pPr marL="0" lvl="0" indent="0" algn="l" rtl="0">
              <a:lnSpc>
                <a:spcPct val="115000"/>
              </a:lnSpc>
              <a:spcBef>
                <a:spcPts val="0"/>
              </a:spcBef>
              <a:spcAft>
                <a:spcPts val="0"/>
              </a:spcAft>
              <a:buNone/>
            </a:pPr>
            <a:r>
              <a:rPr lang="en" sz="2400" b="1" dirty="0">
                <a:latin typeface="Courier New"/>
                <a:ea typeface="Courier New"/>
                <a:cs typeface="Courier New"/>
                <a:sym typeface="Courier New"/>
              </a:rPr>
              <a:t>for i ← 0 to n-2 </a:t>
            </a:r>
            <a:r>
              <a:rPr lang="en" sz="2400" dirty="0"/>
              <a:t>//n-1 passes</a:t>
            </a:r>
            <a:endParaRPr sz="2400" dirty="0"/>
          </a:p>
          <a:p>
            <a:pPr marL="457200" lvl="0" indent="0" algn="l" rtl="0">
              <a:lnSpc>
                <a:spcPct val="115000"/>
              </a:lnSpc>
              <a:spcBef>
                <a:spcPts val="0"/>
              </a:spcBef>
              <a:spcAft>
                <a:spcPts val="0"/>
              </a:spcAft>
              <a:buNone/>
            </a:pPr>
            <a:r>
              <a:rPr lang="en" sz="2400" b="1" dirty="0">
                <a:latin typeface="Courier New"/>
                <a:ea typeface="Courier New"/>
                <a:cs typeface="Courier New"/>
                <a:sym typeface="Courier New"/>
              </a:rPr>
              <a:t>anySwaps ← FALSE</a:t>
            </a:r>
            <a:endParaRPr sz="2400" b="1" dirty="0">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dirty="0">
                <a:latin typeface="Courier New"/>
                <a:ea typeface="Courier New"/>
                <a:cs typeface="Courier New"/>
                <a:sym typeface="Courier New"/>
              </a:rPr>
              <a:t>for j ← 0 to n-2-i</a:t>
            </a:r>
            <a:r>
              <a:rPr lang="en" sz="2400" dirty="0">
                <a:latin typeface="Courier New"/>
                <a:ea typeface="Courier New"/>
                <a:cs typeface="Courier New"/>
                <a:sym typeface="Courier New"/>
              </a:rPr>
              <a:t> </a:t>
            </a:r>
            <a:r>
              <a:rPr lang="en" sz="2400" dirty="0"/>
              <a:t>//last i elements are sorted</a:t>
            </a:r>
            <a:endParaRPr sz="2400" dirty="0"/>
          </a:p>
          <a:p>
            <a:pPr marL="457200" lvl="0" indent="0" algn="l" rtl="0">
              <a:lnSpc>
                <a:spcPct val="115000"/>
              </a:lnSpc>
              <a:spcBef>
                <a:spcPts val="0"/>
              </a:spcBef>
              <a:spcAft>
                <a:spcPts val="0"/>
              </a:spcAft>
              <a:buNone/>
            </a:pPr>
            <a:r>
              <a:rPr lang="en" sz="2400" b="1" dirty="0">
                <a:latin typeface="Courier New"/>
                <a:ea typeface="Courier New"/>
                <a:cs typeface="Courier New"/>
                <a:sym typeface="Courier New"/>
              </a:rPr>
              <a:t>	if(A[j] &gt; A[j+1])</a:t>
            </a:r>
            <a:endParaRPr sz="2400" b="1" dirty="0">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dirty="0">
                <a:latin typeface="Courier New"/>
                <a:ea typeface="Courier New"/>
                <a:cs typeface="Courier New"/>
                <a:sym typeface="Courier New"/>
              </a:rPr>
              <a:t>		Swap </a:t>
            </a:r>
            <a:r>
              <a:rPr lang="en" sz="2400" b="1" dirty="0">
                <a:solidFill>
                  <a:schemeClr val="dk1"/>
                </a:solidFill>
                <a:latin typeface="Courier New"/>
                <a:ea typeface="Courier New"/>
                <a:cs typeface="Courier New"/>
                <a:sym typeface="Courier New"/>
              </a:rPr>
              <a:t>A[j] with A[j+1]</a:t>
            </a:r>
            <a:endParaRPr sz="2400" b="1" dirty="0">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dirty="0">
                <a:solidFill>
                  <a:schemeClr val="dk1"/>
                </a:solidFill>
                <a:latin typeface="Courier New"/>
                <a:ea typeface="Courier New"/>
                <a:cs typeface="Courier New"/>
                <a:sym typeface="Courier New"/>
              </a:rPr>
              <a:t>		anySwaps ← TRUE</a:t>
            </a:r>
            <a:endParaRPr sz="2400" b="1" dirty="0">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dirty="0">
                <a:latin typeface="Courier New"/>
                <a:ea typeface="Courier New"/>
                <a:cs typeface="Courier New"/>
                <a:sym typeface="Courier New"/>
              </a:rPr>
              <a:t>if(anySwaps = FALSE</a:t>
            </a:r>
            <a:r>
              <a:rPr lang="en" sz="2400" b="1" dirty="0">
                <a:solidFill>
                  <a:schemeClr val="dk1"/>
                </a:solidFill>
                <a:latin typeface="Courier New"/>
                <a:ea typeface="Courier New"/>
                <a:cs typeface="Courier New"/>
                <a:sym typeface="Courier New"/>
              </a:rPr>
              <a:t>)</a:t>
            </a:r>
            <a:endParaRPr sz="2400" b="1" dirty="0">
              <a:solidFill>
                <a:schemeClr val="dk1"/>
              </a:solidFill>
              <a:latin typeface="Courier New"/>
              <a:ea typeface="Courier New"/>
              <a:cs typeface="Courier New"/>
              <a:sym typeface="Courier New"/>
            </a:endParaRPr>
          </a:p>
          <a:p>
            <a:pPr marL="457200" lvl="0" indent="457200" algn="l" rtl="0">
              <a:lnSpc>
                <a:spcPct val="115000"/>
              </a:lnSpc>
              <a:spcBef>
                <a:spcPts val="0"/>
              </a:spcBef>
              <a:spcAft>
                <a:spcPts val="0"/>
              </a:spcAft>
              <a:buNone/>
            </a:pPr>
            <a:r>
              <a:rPr lang="en" sz="2400" b="1" dirty="0">
                <a:latin typeface="Courier New"/>
                <a:ea typeface="Courier New"/>
                <a:cs typeface="Courier New"/>
                <a:sym typeface="Courier New"/>
              </a:rPr>
              <a:t>Break out of loop</a:t>
            </a:r>
            <a:endParaRPr sz="2400" dirty="0">
              <a:latin typeface="Courier New"/>
              <a:ea typeface="Courier New"/>
              <a:cs typeface="Courier New"/>
              <a:sym typeface="Courier New"/>
            </a:endParaRPr>
          </a:p>
          <a:p>
            <a:pPr marL="0" lvl="0" indent="0" algn="l" rtl="0">
              <a:lnSpc>
                <a:spcPct val="115000"/>
              </a:lnSpc>
              <a:spcBef>
                <a:spcPts val="0"/>
              </a:spcBef>
              <a:spcAft>
                <a:spcPts val="0"/>
              </a:spcAft>
              <a:buNone/>
            </a:pPr>
            <a:endParaRPr sz="2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51"/>
          <p:cNvSpPr txBox="1"/>
          <p:nvPr/>
        </p:nvSpPr>
        <p:spPr>
          <a:xfrm>
            <a:off x="270900" y="270900"/>
            <a:ext cx="8793900" cy="591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Courier New"/>
                <a:ea typeface="Courier New"/>
                <a:cs typeface="Courier New"/>
                <a:sym typeface="Courier New"/>
              </a:rPr>
              <a:t>Algorithm BubbleSort_Recursive(A[0..n-1])</a:t>
            </a:r>
            <a:endParaRPr sz="2400" b="1">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2400">
                <a:solidFill>
                  <a:schemeClr val="dk1"/>
                </a:solidFill>
              </a:rPr>
              <a:t>//Sorts by an improved Bubble Sort algorithm.</a:t>
            </a:r>
            <a:endParaRPr sz="2400">
              <a:solidFill>
                <a:schemeClr val="dk1"/>
              </a:solidFill>
            </a:endParaRPr>
          </a:p>
          <a:p>
            <a:pPr marL="0" lvl="0" indent="0" algn="l" rtl="0">
              <a:spcBef>
                <a:spcPts val="0"/>
              </a:spcBef>
              <a:spcAft>
                <a:spcPts val="0"/>
              </a:spcAft>
              <a:buNone/>
            </a:pPr>
            <a:r>
              <a:rPr lang="en" sz="2400">
                <a:solidFill>
                  <a:schemeClr val="dk1"/>
                </a:solidFill>
              </a:rPr>
              <a:t>//Input: An array </a:t>
            </a:r>
            <a:r>
              <a:rPr lang="en" sz="2400" b="1">
                <a:solidFill>
                  <a:schemeClr val="dk1"/>
                </a:solidFill>
              </a:rPr>
              <a:t>A</a:t>
            </a:r>
            <a:r>
              <a:rPr lang="en" sz="2400">
                <a:solidFill>
                  <a:schemeClr val="dk1"/>
                </a:solidFill>
              </a:rPr>
              <a:t> of orderable elements by ≤.</a:t>
            </a:r>
            <a:endParaRPr sz="2400">
              <a:solidFill>
                <a:schemeClr val="dk1"/>
              </a:solidFill>
            </a:endParaRPr>
          </a:p>
          <a:p>
            <a:pPr marL="0" lvl="0" indent="0" algn="l" rtl="0">
              <a:spcBef>
                <a:spcPts val="0"/>
              </a:spcBef>
              <a:spcAft>
                <a:spcPts val="0"/>
              </a:spcAft>
              <a:buNone/>
            </a:pPr>
            <a:r>
              <a:rPr lang="en" sz="2400">
                <a:solidFill>
                  <a:schemeClr val="dk1"/>
                </a:solidFill>
              </a:rPr>
              <a:t>//Output: Sorted array </a:t>
            </a:r>
            <a:r>
              <a:rPr lang="en" sz="2400" b="1">
                <a:solidFill>
                  <a:schemeClr val="dk1"/>
                </a:solidFill>
              </a:rPr>
              <a:t>A</a:t>
            </a:r>
            <a:r>
              <a:rPr lang="en" sz="2400">
                <a:solidFill>
                  <a:schemeClr val="dk1"/>
                </a:solidFill>
              </a:rPr>
              <a:t>.</a:t>
            </a:r>
            <a:endParaRPr sz="2400">
              <a:solidFill>
                <a:schemeClr val="dk1"/>
              </a:solidFill>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noSwaps ← TRUE</a:t>
            </a:r>
            <a:endParaRPr sz="2400" b="1">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for i ← 0 to n-2</a:t>
            </a:r>
            <a:endParaRPr sz="2400"/>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	if(A[i] &gt; A[i+1])</a:t>
            </a:r>
            <a:endParaRPr sz="2400" b="1">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		Swap </a:t>
            </a:r>
            <a:r>
              <a:rPr lang="en" sz="2400" b="1">
                <a:solidFill>
                  <a:schemeClr val="dk1"/>
                </a:solidFill>
                <a:latin typeface="Courier New"/>
                <a:ea typeface="Courier New"/>
                <a:cs typeface="Courier New"/>
                <a:sym typeface="Courier New"/>
              </a:rPr>
              <a:t>A[i] with A[i+1]</a:t>
            </a:r>
            <a:endParaRPr sz="2400" b="1">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solidFill>
                  <a:schemeClr val="dk1"/>
                </a:solidFill>
                <a:latin typeface="Courier New"/>
                <a:ea typeface="Courier New"/>
                <a:cs typeface="Courier New"/>
                <a:sym typeface="Courier New"/>
              </a:rPr>
              <a:t>		noSwaps ← FALSE</a:t>
            </a:r>
            <a:endParaRPr sz="2400" b="1">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latin typeface="Courier New"/>
                <a:ea typeface="Courier New"/>
                <a:cs typeface="Courier New"/>
                <a:sym typeface="Courier New"/>
              </a:rPr>
              <a:t>if(noSwaps = TRUE</a:t>
            </a:r>
            <a:r>
              <a:rPr lang="en" sz="2400" b="1">
                <a:solidFill>
                  <a:schemeClr val="dk1"/>
                </a:solidFill>
                <a:latin typeface="Courier New"/>
                <a:ea typeface="Courier New"/>
                <a:cs typeface="Courier New"/>
                <a:sym typeface="Courier New"/>
              </a:rPr>
              <a:t>)</a:t>
            </a:r>
            <a:endParaRPr sz="2400" b="1">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solidFill>
                  <a:schemeClr val="dk1"/>
                </a:solidFill>
                <a:latin typeface="Courier New"/>
                <a:ea typeface="Courier New"/>
                <a:cs typeface="Courier New"/>
                <a:sym typeface="Courier New"/>
              </a:rPr>
              <a:t>	return</a:t>
            </a:r>
            <a:endParaRPr sz="2400" b="1">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2400" b="1">
                <a:solidFill>
                  <a:schemeClr val="dk1"/>
                </a:solidFill>
                <a:latin typeface="Courier New"/>
                <a:ea typeface="Courier New"/>
                <a:cs typeface="Courier New"/>
                <a:sym typeface="Courier New"/>
              </a:rPr>
              <a:t>else BubbleSort_Recursive(A[0..n-2])</a:t>
            </a:r>
            <a:endParaRPr sz="2400" b="1">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40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2"/>
          <p:cNvSpPr txBox="1"/>
          <p:nvPr/>
        </p:nvSpPr>
        <p:spPr>
          <a:xfrm>
            <a:off x="270900" y="270900"/>
            <a:ext cx="8597400" cy="59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t>How does a kindergarten kid </a:t>
            </a:r>
            <a:r>
              <a:rPr lang="en" sz="2400" b="1"/>
              <a:t>sort</a:t>
            </a:r>
            <a:r>
              <a:rPr lang="en" sz="2400"/>
              <a:t> ?</a:t>
            </a:r>
            <a:endParaRPr sz="2400"/>
          </a:p>
          <a:p>
            <a:pPr marL="0" lvl="0" indent="0" algn="l" rtl="0">
              <a:lnSpc>
                <a:spcPct val="115000"/>
              </a:lnSpc>
              <a:spcBef>
                <a:spcPts val="0"/>
              </a:spcBef>
              <a:spcAft>
                <a:spcPts val="0"/>
              </a:spcAft>
              <a:buNone/>
            </a:pPr>
            <a:endParaRPr sz="2400"/>
          </a:p>
        </p:txBody>
      </p:sp>
      <p:pic>
        <p:nvPicPr>
          <p:cNvPr id="264" name="Google Shape;264;p52"/>
          <p:cNvPicPr preferRelativeResize="0"/>
          <p:nvPr/>
        </p:nvPicPr>
        <p:blipFill>
          <a:blip r:embed="rId3">
            <a:alphaModFix/>
          </a:blip>
          <a:stretch>
            <a:fillRect/>
          </a:stretch>
        </p:blipFill>
        <p:spPr>
          <a:xfrm>
            <a:off x="270900" y="862200"/>
            <a:ext cx="8873099" cy="5939283"/>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53"/>
          <p:cNvSpPr txBox="1"/>
          <p:nvPr/>
        </p:nvSpPr>
        <p:spPr>
          <a:xfrm>
            <a:off x="270900" y="270900"/>
            <a:ext cx="4699800" cy="13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Selection Sort: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Example: 8  4  6  9  2  3  1</a:t>
            </a:r>
            <a:endParaRPr sz="2400"/>
          </a:p>
        </p:txBody>
      </p:sp>
      <p:pic>
        <p:nvPicPr>
          <p:cNvPr id="270" name="Google Shape;270;p53"/>
          <p:cNvPicPr preferRelativeResize="0"/>
          <p:nvPr/>
        </p:nvPicPr>
        <p:blipFill>
          <a:blip r:embed="rId3">
            <a:alphaModFix/>
          </a:blip>
          <a:stretch>
            <a:fillRect/>
          </a:stretch>
        </p:blipFill>
        <p:spPr>
          <a:xfrm>
            <a:off x="4970601" y="270901"/>
            <a:ext cx="4032575" cy="5892175"/>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4"/>
          <p:cNvSpPr txBox="1"/>
          <p:nvPr/>
        </p:nvSpPr>
        <p:spPr>
          <a:xfrm>
            <a:off x="153525" y="115150"/>
            <a:ext cx="8990400" cy="6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rPr>
              <a:t>Selection Sort</a:t>
            </a:r>
            <a:r>
              <a:rPr lang="en" sz="2400" b="1"/>
              <a:t>:</a:t>
            </a:r>
            <a:r>
              <a:rPr lang="en" sz="2400"/>
              <a:t> </a:t>
            </a:r>
            <a:endParaRPr sz="2400"/>
          </a:p>
          <a:p>
            <a:pPr marL="0" lvl="0" indent="0" algn="l" rtl="0">
              <a:spcBef>
                <a:spcPts val="0"/>
              </a:spcBef>
              <a:spcAft>
                <a:spcPts val="0"/>
              </a:spcAft>
              <a:buNone/>
            </a:pPr>
            <a:r>
              <a:rPr lang="en" sz="2400">
                <a:solidFill>
                  <a:schemeClr val="dk1"/>
                </a:solidFill>
              </a:rPr>
              <a:t>Find the smallest of the unsorted array and place it at the beginning of the unsorted array. Reduce the unsorted array by excluding the first one, which is already in its final position. Repeat sorting the unsorted array as long as there is only one element left in the unsorted array.</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 sz="2200" b="1">
                <a:solidFill>
                  <a:schemeClr val="dk1"/>
                </a:solidFill>
                <a:latin typeface="Courier New"/>
                <a:ea typeface="Courier New"/>
                <a:cs typeface="Courier New"/>
                <a:sym typeface="Courier New"/>
              </a:rPr>
              <a:t>Algorithm</a:t>
            </a:r>
            <a:r>
              <a:rPr lang="en" sz="2400" b="1">
                <a:solidFill>
                  <a:schemeClr val="dk1"/>
                </a:solidFill>
                <a:latin typeface="Courier New"/>
                <a:ea typeface="Courier New"/>
                <a:cs typeface="Courier New"/>
                <a:sym typeface="Courier New"/>
              </a:rPr>
              <a:t> SelectionSort_Recursive</a:t>
            </a:r>
            <a:r>
              <a:rPr lang="en" sz="2200" b="1">
                <a:solidFill>
                  <a:schemeClr val="dk1"/>
                </a:solidFill>
                <a:latin typeface="Courier New"/>
                <a:ea typeface="Courier New"/>
                <a:cs typeface="Courier New"/>
                <a:sym typeface="Courier New"/>
              </a:rPr>
              <a:t>(A[0..n-1])</a:t>
            </a:r>
            <a:endParaRPr sz="22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//Sorts a given array by Selection Sort.</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//Input: An array A[0..n-1] of orderable elements.</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//Output: Array A[0..n-1] sorted in ascending order.</a:t>
            </a:r>
            <a:endParaRPr sz="1800">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if(n ≤ 1) return</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min ← index of the smallest among A[0..n-1]</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Swap A[0] with A[min]</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SelectionSort_Recursive(A[1..n-1])</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24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24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5"/>
          <p:cNvSpPr txBox="1"/>
          <p:nvPr/>
        </p:nvSpPr>
        <p:spPr>
          <a:xfrm>
            <a:off x="153525" y="115150"/>
            <a:ext cx="8990400" cy="6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rPr>
              <a:t>Selection Sort</a:t>
            </a:r>
            <a:r>
              <a:rPr lang="en" sz="2400" b="1"/>
              <a:t>:</a:t>
            </a:r>
            <a:r>
              <a:rPr lang="en" sz="2400"/>
              <a:t> </a:t>
            </a:r>
            <a:endParaRPr sz="2400"/>
          </a:p>
          <a:p>
            <a:pPr marL="0" lvl="0" indent="0" algn="l" rtl="0">
              <a:spcBef>
                <a:spcPts val="0"/>
              </a:spcBef>
              <a:spcAft>
                <a:spcPts val="0"/>
              </a:spcAft>
              <a:buNone/>
            </a:pPr>
            <a:r>
              <a:rPr lang="en" sz="2400">
                <a:solidFill>
                  <a:schemeClr val="dk1"/>
                </a:solidFill>
              </a:rPr>
              <a:t>Find the smallest of the unsorted array and place it at the beginning of the unsorted array. Reduce the unsorted array by excluding the first one, which is already in its final position.</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 sz="2200" b="1">
                <a:solidFill>
                  <a:schemeClr val="dk1"/>
                </a:solidFill>
                <a:latin typeface="Courier New"/>
                <a:ea typeface="Courier New"/>
                <a:cs typeface="Courier New"/>
                <a:sym typeface="Courier New"/>
              </a:rPr>
              <a:t>Algorithm</a:t>
            </a:r>
            <a:r>
              <a:rPr lang="en" sz="2400" b="1">
                <a:solidFill>
                  <a:schemeClr val="dk1"/>
                </a:solidFill>
                <a:latin typeface="Courier New"/>
                <a:ea typeface="Courier New"/>
                <a:cs typeface="Courier New"/>
                <a:sym typeface="Courier New"/>
              </a:rPr>
              <a:t> SelectionSort</a:t>
            </a:r>
            <a:r>
              <a:rPr lang="en" sz="2200" b="1">
                <a:solidFill>
                  <a:schemeClr val="dk1"/>
                </a:solidFill>
                <a:latin typeface="Courier New"/>
                <a:ea typeface="Courier New"/>
                <a:cs typeface="Courier New"/>
                <a:sym typeface="Courier New"/>
              </a:rPr>
              <a:t>(A[0..n-1])</a:t>
            </a:r>
            <a:endParaRPr sz="22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//Sorts a given array by Selection Sort.</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//Input: An array A[0..n-1] of orderable elements.</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//Output: Array A[0..n-1] sorted in ascending order.</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for i ← 0 to n-2</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min ← index of the smallest among A[i..n-1]</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Swap A[i] with A[min]</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24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2400"/>
          </a:p>
        </p:txBody>
      </p:sp>
      <p:pic>
        <p:nvPicPr>
          <p:cNvPr id="281" name="Google Shape;281;p55"/>
          <p:cNvPicPr preferRelativeResize="0"/>
          <p:nvPr/>
        </p:nvPicPr>
        <p:blipFill>
          <a:blip r:embed="rId3">
            <a:alphaModFix/>
          </a:blip>
          <a:stretch>
            <a:fillRect/>
          </a:stretch>
        </p:blipFill>
        <p:spPr>
          <a:xfrm>
            <a:off x="363825" y="4856400"/>
            <a:ext cx="7131038" cy="1534725"/>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6"/>
          <p:cNvSpPr txBox="1"/>
          <p:nvPr/>
        </p:nvSpPr>
        <p:spPr>
          <a:xfrm>
            <a:off x="270900" y="270900"/>
            <a:ext cx="8597400" cy="38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Courier New"/>
                <a:ea typeface="Courier New"/>
                <a:cs typeface="Courier New"/>
                <a:sym typeface="Courier New"/>
              </a:rPr>
              <a:t>Algorithm</a:t>
            </a:r>
            <a:r>
              <a:rPr lang="en" sz="2400" b="1">
                <a:solidFill>
                  <a:schemeClr val="dk1"/>
                </a:solidFill>
                <a:latin typeface="Courier New"/>
                <a:ea typeface="Courier New"/>
                <a:cs typeface="Courier New"/>
                <a:sym typeface="Courier New"/>
              </a:rPr>
              <a:t> SelectionSort</a:t>
            </a:r>
            <a:r>
              <a:rPr lang="en" sz="2200" b="1">
                <a:solidFill>
                  <a:schemeClr val="dk1"/>
                </a:solidFill>
                <a:latin typeface="Courier New"/>
                <a:ea typeface="Courier New"/>
                <a:cs typeface="Courier New"/>
                <a:sym typeface="Courier New"/>
              </a:rPr>
              <a:t>(A[0..n-1])</a:t>
            </a:r>
            <a:endParaRPr sz="22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//Sorts a given array by Selection Sort.</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//Input: An array A[0..n-1] of orderable elements.</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latin typeface="Courier New"/>
                <a:ea typeface="Courier New"/>
                <a:cs typeface="Courier New"/>
                <a:sym typeface="Courier New"/>
              </a:rPr>
              <a:t>//Output: Array A[0..n-1] sorted in ascending order.</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for i ← 0 to n-2</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min ← i</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for j ← i+1 to n-1</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	if(A[j] &lt; A[min]) min ← j</a:t>
            </a:r>
            <a:endParaRPr sz="2400" b="1">
              <a:solidFill>
                <a:schemeClr val="dk1"/>
              </a:solidFill>
              <a:latin typeface="Courier New"/>
              <a:ea typeface="Courier New"/>
              <a:cs typeface="Courier New"/>
              <a:sym typeface="Courier New"/>
            </a:endParaRPr>
          </a:p>
          <a:p>
            <a:pPr marL="0" lvl="0" indent="457200" algn="l" rtl="0">
              <a:spcBef>
                <a:spcPts val="0"/>
              </a:spcBef>
              <a:spcAft>
                <a:spcPts val="0"/>
              </a:spcAft>
              <a:buNone/>
            </a:pPr>
            <a:r>
              <a:rPr lang="en" sz="2400" b="1">
                <a:solidFill>
                  <a:schemeClr val="dk1"/>
                </a:solidFill>
                <a:latin typeface="Courier New"/>
                <a:ea typeface="Courier New"/>
                <a:cs typeface="Courier New"/>
                <a:sym typeface="Courier New"/>
              </a:rPr>
              <a:t>Swap A[i] with A[min]</a:t>
            </a:r>
            <a:endParaRPr sz="24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2400" b="1">
                <a:solidFill>
                  <a:schemeClr val="dk1"/>
                </a:solidFill>
                <a:latin typeface="Courier New"/>
                <a:ea typeface="Courier New"/>
                <a:cs typeface="Courier New"/>
                <a:sym typeface="Courier New"/>
              </a:rPr>
              <a:t>return A</a:t>
            </a:r>
            <a:endParaRPr sz="2400" b="1"/>
          </a:p>
        </p:txBody>
      </p:sp>
      <p:pic>
        <p:nvPicPr>
          <p:cNvPr id="287" name="Google Shape;287;p56"/>
          <p:cNvPicPr preferRelativeResize="0"/>
          <p:nvPr/>
        </p:nvPicPr>
        <p:blipFill>
          <a:blip r:embed="rId3">
            <a:alphaModFix/>
          </a:blip>
          <a:stretch>
            <a:fillRect/>
          </a:stretch>
        </p:blipFill>
        <p:spPr>
          <a:xfrm>
            <a:off x="363825" y="4094400"/>
            <a:ext cx="7131038" cy="153472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2"/>
          <p:cNvPicPr preferRelativeResize="0"/>
          <p:nvPr/>
        </p:nvPicPr>
        <p:blipFill>
          <a:blip r:embed="rId3">
            <a:alphaModFix/>
          </a:blip>
          <a:stretch>
            <a:fillRect/>
          </a:stretch>
        </p:blipFill>
        <p:spPr>
          <a:xfrm>
            <a:off x="1672637" y="0"/>
            <a:ext cx="5798737" cy="685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7"/>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000" b="1">
                <a:latin typeface="Verdana"/>
                <a:ea typeface="Verdana"/>
                <a:cs typeface="Verdana"/>
                <a:sym typeface="Verdana"/>
              </a:rPr>
              <a:t>Graph Problems:</a:t>
            </a:r>
            <a:endParaRPr sz="3000" b="1">
              <a:latin typeface="Verdana"/>
              <a:ea typeface="Verdana"/>
              <a:cs typeface="Verdana"/>
              <a:sym typeface="Verdana"/>
            </a:endParaRPr>
          </a:p>
          <a:p>
            <a:pPr marL="0" lvl="0" indent="0" algn="l" rtl="0">
              <a:lnSpc>
                <a:spcPct val="115000"/>
              </a:lnSpc>
              <a:spcBef>
                <a:spcPts val="0"/>
              </a:spcBef>
              <a:spcAft>
                <a:spcPts val="0"/>
              </a:spcAft>
              <a:buNone/>
            </a:pPr>
            <a:endParaRPr sz="2400">
              <a:latin typeface="Verdana"/>
              <a:ea typeface="Verdana"/>
              <a:cs typeface="Verdana"/>
              <a:sym typeface="Verdana"/>
            </a:endParaRPr>
          </a:p>
          <a:p>
            <a:pPr marL="0" lvl="0" indent="0" algn="l" rtl="0">
              <a:lnSpc>
                <a:spcPct val="115000"/>
              </a:lnSpc>
              <a:spcBef>
                <a:spcPts val="0"/>
              </a:spcBef>
              <a:spcAft>
                <a:spcPts val="0"/>
              </a:spcAft>
              <a:buNone/>
            </a:pPr>
            <a:r>
              <a:rPr lang="en" sz="2400">
                <a:latin typeface="Verdana"/>
                <a:ea typeface="Verdana"/>
                <a:cs typeface="Verdana"/>
                <a:sym typeface="Verdana"/>
              </a:rPr>
              <a:t>Many problems in computer science can be </a:t>
            </a:r>
            <a:r>
              <a:rPr lang="en" sz="2400" b="1">
                <a:latin typeface="Verdana"/>
                <a:ea typeface="Verdana"/>
                <a:cs typeface="Verdana"/>
                <a:sym typeface="Verdana"/>
              </a:rPr>
              <a:t>modelled as a graph</a:t>
            </a:r>
            <a:r>
              <a:rPr lang="en" sz="2400">
                <a:latin typeface="Verdana"/>
                <a:ea typeface="Verdana"/>
                <a:cs typeface="Verdana"/>
                <a:sym typeface="Verdana"/>
              </a:rPr>
              <a:t> and solved using well-known </a:t>
            </a:r>
            <a:r>
              <a:rPr lang="en" sz="2400" b="1">
                <a:latin typeface="Verdana"/>
                <a:ea typeface="Verdana"/>
                <a:cs typeface="Verdana"/>
                <a:sym typeface="Verdana"/>
              </a:rPr>
              <a:t>graph processing algorithms</a:t>
            </a:r>
            <a:r>
              <a:rPr lang="en" sz="2400">
                <a:latin typeface="Verdana"/>
                <a:ea typeface="Verdana"/>
                <a:cs typeface="Verdana"/>
                <a:sym typeface="Verdana"/>
              </a:rPr>
              <a:t>.</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Graph traversal</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Shortest path</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Topological sorting</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Spanning trees</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Travelling salesperson problem (TSP)</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Graph-coloring</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a:latin typeface="Verdana"/>
                <a:ea typeface="Verdana"/>
                <a:cs typeface="Verdana"/>
                <a:sym typeface="Verdana"/>
              </a:rPr>
              <a:t>Web graph</a:t>
            </a:r>
            <a:endParaRPr sz="2400">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8"/>
          <p:cNvSpPr txBox="1"/>
          <p:nvPr/>
        </p:nvSpPr>
        <p:spPr>
          <a:xfrm>
            <a:off x="287400" y="125550"/>
            <a:ext cx="8569200" cy="6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Travelling Salesman Problem:</a:t>
            </a:r>
            <a:endParaRPr sz="2400"/>
          </a:p>
          <a:p>
            <a:pPr marL="0" lvl="0" indent="0" algn="l" rtl="0">
              <a:spcBef>
                <a:spcPts val="0"/>
              </a:spcBef>
              <a:spcAft>
                <a:spcPts val="0"/>
              </a:spcAft>
              <a:buNone/>
            </a:pPr>
            <a:endParaRPr sz="2400"/>
          </a:p>
          <a:p>
            <a:pPr marL="457200" lvl="0" indent="-381000" algn="l" rtl="0">
              <a:spcBef>
                <a:spcPts val="0"/>
              </a:spcBef>
              <a:spcAft>
                <a:spcPts val="0"/>
              </a:spcAft>
              <a:buSzPts val="2400"/>
              <a:buAutoNum type="arabicPeriod"/>
            </a:pPr>
            <a:r>
              <a:rPr lang="en" sz="2400"/>
              <a:t>Bengaluru</a:t>
            </a:r>
            <a:endParaRPr sz="2400"/>
          </a:p>
          <a:p>
            <a:pPr marL="457200" lvl="0" indent="-381000" algn="l" rtl="0">
              <a:spcBef>
                <a:spcPts val="0"/>
              </a:spcBef>
              <a:spcAft>
                <a:spcPts val="0"/>
              </a:spcAft>
              <a:buSzPts val="2400"/>
              <a:buAutoNum type="arabicPeriod"/>
            </a:pPr>
            <a:r>
              <a:rPr lang="en" sz="2400"/>
              <a:t>New Delhi</a:t>
            </a:r>
            <a:endParaRPr sz="2400"/>
          </a:p>
          <a:p>
            <a:pPr marL="457200" lvl="0" indent="-381000" algn="l" rtl="0">
              <a:spcBef>
                <a:spcPts val="0"/>
              </a:spcBef>
              <a:spcAft>
                <a:spcPts val="0"/>
              </a:spcAft>
              <a:buSzPts val="2400"/>
              <a:buAutoNum type="arabicPeriod"/>
            </a:pPr>
            <a:r>
              <a:rPr lang="en" sz="2400"/>
              <a:t>Mumbai</a:t>
            </a:r>
            <a:endParaRPr sz="2400"/>
          </a:p>
          <a:p>
            <a:pPr marL="457200" lvl="0" indent="-381000" algn="l" rtl="0">
              <a:spcBef>
                <a:spcPts val="0"/>
              </a:spcBef>
              <a:spcAft>
                <a:spcPts val="0"/>
              </a:spcAft>
              <a:buSzPts val="2400"/>
              <a:buAutoNum type="arabicPeriod"/>
            </a:pPr>
            <a:r>
              <a:rPr lang="en" sz="2400"/>
              <a:t>Chennai</a:t>
            </a:r>
            <a:endParaRPr sz="2400"/>
          </a:p>
          <a:p>
            <a:pPr marL="457200" lvl="0" indent="-381000" algn="l" rtl="0">
              <a:spcBef>
                <a:spcPts val="0"/>
              </a:spcBef>
              <a:spcAft>
                <a:spcPts val="0"/>
              </a:spcAft>
              <a:buSzPts val="2400"/>
              <a:buAutoNum type="arabicPeriod"/>
            </a:pPr>
            <a:r>
              <a:rPr lang="en" sz="2400"/>
              <a:t>Kolkata</a:t>
            </a:r>
            <a:endParaRPr sz="2400"/>
          </a:p>
          <a:p>
            <a:pPr marL="457200" lvl="0" indent="-381000" algn="l" rtl="0">
              <a:spcBef>
                <a:spcPts val="0"/>
              </a:spcBef>
              <a:spcAft>
                <a:spcPts val="0"/>
              </a:spcAft>
              <a:buSzPts val="2400"/>
              <a:buAutoNum type="arabicPeriod"/>
            </a:pPr>
            <a:r>
              <a:rPr lang="en" sz="2400"/>
              <a:t>Kochi</a:t>
            </a:r>
            <a:endParaRPr sz="2400"/>
          </a:p>
          <a:p>
            <a:pPr marL="457200" lvl="0" indent="-381000" algn="l" rtl="0">
              <a:spcBef>
                <a:spcPts val="0"/>
              </a:spcBef>
              <a:spcAft>
                <a:spcPts val="0"/>
              </a:spcAft>
              <a:buSzPts val="2400"/>
              <a:buAutoNum type="arabicPeriod"/>
            </a:pPr>
            <a:r>
              <a:rPr lang="en" sz="2400"/>
              <a:t>Hyderabad</a:t>
            </a:r>
            <a:endParaRPr sz="2400"/>
          </a:p>
          <a:p>
            <a:pPr marL="457200" lvl="0" indent="-381000" algn="l" rtl="0">
              <a:spcBef>
                <a:spcPts val="0"/>
              </a:spcBef>
              <a:spcAft>
                <a:spcPts val="0"/>
              </a:spcAft>
              <a:buSzPts val="2400"/>
              <a:buAutoNum type="arabicPeriod"/>
            </a:pPr>
            <a:r>
              <a:rPr lang="en" sz="2400"/>
              <a:t>Bhopal</a:t>
            </a:r>
            <a:endParaRPr sz="2400"/>
          </a:p>
          <a:p>
            <a:pPr marL="457200" lvl="0" indent="-381000" algn="l" rtl="0">
              <a:spcBef>
                <a:spcPts val="0"/>
              </a:spcBef>
              <a:spcAft>
                <a:spcPts val="0"/>
              </a:spcAft>
              <a:buSzPts val="2400"/>
              <a:buAutoNum type="arabicPeriod"/>
            </a:pPr>
            <a:r>
              <a:rPr lang="en" sz="2400"/>
              <a:t>Udaipur</a:t>
            </a:r>
            <a:endParaRPr sz="2400"/>
          </a:p>
          <a:p>
            <a:pPr marL="457200" lvl="0" indent="-381000" algn="l" rtl="0">
              <a:spcBef>
                <a:spcPts val="0"/>
              </a:spcBef>
              <a:spcAft>
                <a:spcPts val="0"/>
              </a:spcAft>
              <a:buSzPts val="2400"/>
              <a:buAutoNum type="arabicPeriod"/>
            </a:pPr>
            <a:r>
              <a:rPr lang="en" sz="2400"/>
              <a:t>Raipur</a:t>
            </a:r>
            <a:endParaRPr sz="2400"/>
          </a:p>
        </p:txBody>
      </p:sp>
      <p:pic>
        <p:nvPicPr>
          <p:cNvPr id="298" name="Google Shape;298;p58"/>
          <p:cNvPicPr preferRelativeResize="0"/>
          <p:nvPr/>
        </p:nvPicPr>
        <p:blipFill>
          <a:blip r:embed="rId3">
            <a:alphaModFix/>
          </a:blip>
          <a:stretch>
            <a:fillRect/>
          </a:stretch>
        </p:blipFill>
        <p:spPr>
          <a:xfrm>
            <a:off x="3507839" y="779552"/>
            <a:ext cx="5348765" cy="5634325"/>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9"/>
          <p:cNvSpPr txBox="1"/>
          <p:nvPr/>
        </p:nvSpPr>
        <p:spPr>
          <a:xfrm>
            <a:off x="158575" y="270900"/>
            <a:ext cx="8853300" cy="60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Travelling Salesman Problem:</a:t>
            </a:r>
            <a:endParaRPr sz="2400" b="1"/>
          </a:p>
          <a:p>
            <a:pPr marL="457200" lvl="0" indent="-381000" algn="l" rtl="0">
              <a:lnSpc>
                <a:spcPct val="115000"/>
              </a:lnSpc>
              <a:spcBef>
                <a:spcPts val="600"/>
              </a:spcBef>
              <a:spcAft>
                <a:spcPts val="0"/>
              </a:spcAft>
              <a:buSzPts val="2400"/>
              <a:buAutoNum type="arabicPeriod"/>
            </a:pPr>
            <a:r>
              <a:rPr lang="en" sz="2400"/>
              <a:t>Given </a:t>
            </a:r>
            <a:r>
              <a:rPr lang="en" sz="2400" i="1"/>
              <a:t>n</a:t>
            </a:r>
            <a:r>
              <a:rPr lang="en" sz="2400"/>
              <a:t> cities and distances between each pair of cities, find the </a:t>
            </a:r>
            <a:r>
              <a:rPr lang="en" sz="2400" b="1"/>
              <a:t>shortest round trip </a:t>
            </a:r>
            <a:r>
              <a:rPr lang="en" sz="2400"/>
              <a:t>that visits all other cities (and returns to the origin city).</a:t>
            </a:r>
            <a:endParaRPr sz="2400"/>
          </a:p>
          <a:p>
            <a:pPr marL="457200" lvl="0" indent="-381000" algn="l" rtl="0">
              <a:lnSpc>
                <a:spcPct val="115000"/>
              </a:lnSpc>
              <a:spcBef>
                <a:spcPts val="0"/>
              </a:spcBef>
              <a:spcAft>
                <a:spcPts val="0"/>
              </a:spcAft>
              <a:buSzPts val="2400"/>
              <a:buAutoNum type="arabicPeriod"/>
            </a:pPr>
            <a:r>
              <a:rPr lang="en" sz="2400"/>
              <a:t>It’s essentially finding the shortest </a:t>
            </a:r>
            <a:r>
              <a:rPr lang="en" sz="2400" b="1" i="1"/>
              <a:t>Hamiltonian circuit</a:t>
            </a:r>
            <a:r>
              <a:rPr lang="en" sz="2400"/>
              <a:t>.</a:t>
            </a:r>
            <a:endParaRPr sz="2400"/>
          </a:p>
          <a:p>
            <a:pPr marL="0" lvl="0" indent="0" algn="l" rtl="0">
              <a:lnSpc>
                <a:spcPct val="115000"/>
              </a:lnSpc>
              <a:spcBef>
                <a:spcPts val="600"/>
              </a:spcBef>
              <a:spcAft>
                <a:spcPts val="0"/>
              </a:spcAft>
              <a:buNone/>
            </a:pPr>
            <a:r>
              <a:rPr lang="en" sz="2400"/>
              <a:t>Eg: Driving time between some 10 cities of India (</a:t>
            </a:r>
            <a:r>
              <a:rPr lang="en" sz="2400">
                <a:solidFill>
                  <a:schemeClr val="dk1"/>
                </a:solidFill>
              </a:rPr>
              <a:t>Cost Matrix</a:t>
            </a:r>
            <a:r>
              <a:rPr lang="en" sz="2400"/>
              <a:t>).</a:t>
            </a:r>
            <a:endParaRPr sz="2400"/>
          </a:p>
          <a:p>
            <a:pPr marL="0" lvl="0" indent="0" algn="l" rtl="0">
              <a:lnSpc>
                <a:spcPct val="115000"/>
              </a:lnSpc>
              <a:spcBef>
                <a:spcPts val="0"/>
              </a:spcBef>
              <a:spcAft>
                <a:spcPts val="0"/>
              </a:spcAft>
              <a:buNone/>
            </a:pPr>
            <a:r>
              <a:rPr lang="en" sz="1600" b="1">
                <a:solidFill>
                  <a:schemeClr val="dk1"/>
                </a:solidFill>
                <a:highlight>
                  <a:srgbClr val="FFFFFF"/>
                </a:highlight>
                <a:latin typeface="Courier New"/>
                <a:ea typeface="Courier New"/>
                <a:cs typeface="Courier New"/>
                <a:sym typeface="Courier New"/>
              </a:rPr>
              <a:t>000000 110189 050573 020948 109480 034435 028433 074836 091767 068406</a:t>
            </a:r>
            <a:endParaRPr sz="16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600" b="1">
                <a:solidFill>
                  <a:schemeClr val="dk1"/>
                </a:solidFill>
                <a:highlight>
                  <a:srgbClr val="FFFFFF"/>
                </a:highlight>
                <a:latin typeface="Courier New"/>
                <a:ea typeface="Courier New"/>
                <a:cs typeface="Courier New"/>
                <a:sym typeface="Courier New"/>
              </a:rPr>
              <a:t>109006 000000 079663 118195 079397 143304 083593 045792 037923 068146</a:t>
            </a:r>
            <a:endParaRPr sz="16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600" b="1">
                <a:solidFill>
                  <a:schemeClr val="dk1"/>
                </a:solidFill>
                <a:highlight>
                  <a:srgbClr val="FFFFFF"/>
                </a:highlight>
                <a:latin typeface="Courier New"/>
                <a:ea typeface="Courier New"/>
                <a:cs typeface="Courier New"/>
                <a:sym typeface="Courier New"/>
              </a:rPr>
              <a:t>051516 080265 000000 070149 121881 083636 044745 043763 042416 067450</a:t>
            </a:r>
            <a:endParaRPr sz="16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600" b="1">
                <a:solidFill>
                  <a:schemeClr val="dk1"/>
                </a:solidFill>
                <a:highlight>
                  <a:srgbClr val="FFFFFF"/>
                </a:highlight>
                <a:latin typeface="Courier New"/>
                <a:ea typeface="Courier New"/>
                <a:cs typeface="Courier New"/>
                <a:sym typeface="Courier New"/>
              </a:rPr>
              <a:t>021557 119539 069838 000000 095820 042397 037471 084186 111032 077756</a:t>
            </a:r>
            <a:endParaRPr sz="16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600" b="1">
                <a:solidFill>
                  <a:schemeClr val="dk1"/>
                </a:solidFill>
                <a:highlight>
                  <a:srgbClr val="FFFFFF"/>
                </a:highlight>
                <a:latin typeface="Courier New"/>
                <a:ea typeface="Courier New"/>
                <a:cs typeface="Courier New"/>
                <a:sym typeface="Courier New"/>
              </a:rPr>
              <a:t>110053 081231 121373 095977 000000 134475 085826 087690 100264 054016</a:t>
            </a:r>
            <a:endParaRPr sz="16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600" b="1">
                <a:solidFill>
                  <a:schemeClr val="dk1"/>
                </a:solidFill>
                <a:highlight>
                  <a:srgbClr val="FFFFFF"/>
                </a:highlight>
                <a:latin typeface="Courier New"/>
                <a:ea typeface="Courier New"/>
                <a:cs typeface="Courier New"/>
                <a:sym typeface="Courier New"/>
              </a:rPr>
              <a:t>034488 144238 082769 041728 134042 000000 062482 108885 123963 102455</a:t>
            </a:r>
            <a:endParaRPr sz="16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600" b="1">
                <a:solidFill>
                  <a:schemeClr val="dk1"/>
                </a:solidFill>
                <a:highlight>
                  <a:srgbClr val="FFFFFF"/>
                </a:highlight>
                <a:latin typeface="Courier New"/>
                <a:ea typeface="Courier New"/>
                <a:cs typeface="Courier New"/>
                <a:sym typeface="Courier New"/>
              </a:rPr>
              <a:t>028473 084770 045153 037117 085732 062772 000000 049417 078006 042987</a:t>
            </a:r>
            <a:endParaRPr sz="16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600" b="1">
                <a:solidFill>
                  <a:schemeClr val="dk1"/>
                </a:solidFill>
                <a:highlight>
                  <a:srgbClr val="FFFFFF"/>
                </a:highlight>
                <a:latin typeface="Courier New"/>
                <a:ea typeface="Courier New"/>
                <a:cs typeface="Courier New"/>
                <a:sym typeface="Courier New"/>
              </a:rPr>
              <a:t>075056 046162 044536 084245 086579 109354 049641 000000 031151 038399</a:t>
            </a:r>
            <a:endParaRPr sz="16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600" b="1">
                <a:solidFill>
                  <a:schemeClr val="dk1"/>
                </a:solidFill>
                <a:highlight>
                  <a:srgbClr val="FFFFFF"/>
                </a:highlight>
                <a:latin typeface="Courier New"/>
                <a:ea typeface="Courier New"/>
                <a:cs typeface="Courier New"/>
                <a:sym typeface="Courier New"/>
              </a:rPr>
              <a:t>092933 037994 042414 111566 099497 125053 078960 031010 000000 068113</a:t>
            </a:r>
            <a:endParaRPr sz="16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1600" b="1">
                <a:solidFill>
                  <a:schemeClr val="dk1"/>
                </a:solidFill>
                <a:highlight>
                  <a:srgbClr val="FFFFFF"/>
                </a:highlight>
                <a:latin typeface="Courier New"/>
                <a:ea typeface="Courier New"/>
                <a:cs typeface="Courier New"/>
                <a:sym typeface="Courier New"/>
              </a:rPr>
              <a:t>068718 068844 068336 077907 055357 103016 043305 038648 068634 000000</a:t>
            </a:r>
            <a:endParaRPr sz="16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600"/>
              </a:spcBef>
              <a:spcAft>
                <a:spcPts val="0"/>
              </a:spcAft>
              <a:buNone/>
            </a:pPr>
            <a:endParaRPr sz="24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0"/>
          <p:cNvSpPr txBox="1"/>
          <p:nvPr/>
        </p:nvSpPr>
        <p:spPr>
          <a:xfrm>
            <a:off x="287400" y="125550"/>
            <a:ext cx="8569200" cy="6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Travelling Salesman Problem:</a:t>
            </a:r>
            <a:endParaRPr sz="2400"/>
          </a:p>
          <a:p>
            <a:pPr marL="0" lvl="0" indent="0" algn="l" rtl="0">
              <a:spcBef>
                <a:spcPts val="0"/>
              </a:spcBef>
              <a:spcAft>
                <a:spcPts val="0"/>
              </a:spcAft>
              <a:buNone/>
            </a:pPr>
            <a:endParaRPr sz="2400"/>
          </a:p>
          <a:p>
            <a:pPr marL="457200" lvl="0" indent="-381000" algn="l" rtl="0">
              <a:spcBef>
                <a:spcPts val="0"/>
              </a:spcBef>
              <a:spcAft>
                <a:spcPts val="0"/>
              </a:spcAft>
              <a:buSzPts val="2400"/>
              <a:buAutoNum type="arabicPeriod"/>
            </a:pPr>
            <a:r>
              <a:rPr lang="en" sz="2400"/>
              <a:t>Bengaluru</a:t>
            </a:r>
            <a:endParaRPr sz="2400"/>
          </a:p>
          <a:p>
            <a:pPr marL="457200" lvl="0" indent="-381000" algn="l" rtl="0">
              <a:spcBef>
                <a:spcPts val="0"/>
              </a:spcBef>
              <a:spcAft>
                <a:spcPts val="0"/>
              </a:spcAft>
              <a:buSzPts val="2400"/>
              <a:buAutoNum type="arabicPeriod"/>
            </a:pPr>
            <a:r>
              <a:rPr lang="en" sz="2400"/>
              <a:t>New Delhi</a:t>
            </a:r>
            <a:endParaRPr sz="2400"/>
          </a:p>
          <a:p>
            <a:pPr marL="457200" lvl="0" indent="-381000" algn="l" rtl="0">
              <a:spcBef>
                <a:spcPts val="0"/>
              </a:spcBef>
              <a:spcAft>
                <a:spcPts val="0"/>
              </a:spcAft>
              <a:buSzPts val="2400"/>
              <a:buAutoNum type="arabicPeriod"/>
            </a:pPr>
            <a:r>
              <a:rPr lang="en" sz="2400"/>
              <a:t>Mumbai</a:t>
            </a:r>
            <a:endParaRPr sz="2400"/>
          </a:p>
          <a:p>
            <a:pPr marL="457200" lvl="0" indent="-381000" algn="l" rtl="0">
              <a:spcBef>
                <a:spcPts val="0"/>
              </a:spcBef>
              <a:spcAft>
                <a:spcPts val="0"/>
              </a:spcAft>
              <a:buSzPts val="2400"/>
              <a:buAutoNum type="arabicPeriod"/>
            </a:pPr>
            <a:r>
              <a:rPr lang="en" sz="2400"/>
              <a:t>Chennai</a:t>
            </a:r>
            <a:endParaRPr sz="2400"/>
          </a:p>
          <a:p>
            <a:pPr marL="457200" lvl="0" indent="-381000" algn="l" rtl="0">
              <a:spcBef>
                <a:spcPts val="0"/>
              </a:spcBef>
              <a:spcAft>
                <a:spcPts val="0"/>
              </a:spcAft>
              <a:buSzPts val="2400"/>
              <a:buAutoNum type="arabicPeriod"/>
            </a:pPr>
            <a:r>
              <a:rPr lang="en" sz="2400"/>
              <a:t>Kolkata</a:t>
            </a:r>
            <a:endParaRPr sz="2400"/>
          </a:p>
          <a:p>
            <a:pPr marL="457200" lvl="0" indent="-381000" algn="l" rtl="0">
              <a:spcBef>
                <a:spcPts val="0"/>
              </a:spcBef>
              <a:spcAft>
                <a:spcPts val="0"/>
              </a:spcAft>
              <a:buSzPts val="2400"/>
              <a:buAutoNum type="arabicPeriod"/>
            </a:pPr>
            <a:r>
              <a:rPr lang="en" sz="2400"/>
              <a:t>Kochi</a:t>
            </a:r>
            <a:endParaRPr sz="2400"/>
          </a:p>
          <a:p>
            <a:pPr marL="457200" lvl="0" indent="-381000" algn="l" rtl="0">
              <a:spcBef>
                <a:spcPts val="0"/>
              </a:spcBef>
              <a:spcAft>
                <a:spcPts val="0"/>
              </a:spcAft>
              <a:buSzPts val="2400"/>
              <a:buAutoNum type="arabicPeriod"/>
            </a:pPr>
            <a:r>
              <a:rPr lang="en" sz="2400"/>
              <a:t>Hyderabad</a:t>
            </a:r>
            <a:endParaRPr sz="2400"/>
          </a:p>
          <a:p>
            <a:pPr marL="457200" lvl="0" indent="-381000" algn="l" rtl="0">
              <a:spcBef>
                <a:spcPts val="0"/>
              </a:spcBef>
              <a:spcAft>
                <a:spcPts val="0"/>
              </a:spcAft>
              <a:buSzPts val="2400"/>
              <a:buAutoNum type="arabicPeriod"/>
            </a:pPr>
            <a:r>
              <a:rPr lang="en" sz="2400"/>
              <a:t>Bhopal</a:t>
            </a:r>
            <a:endParaRPr sz="2400"/>
          </a:p>
          <a:p>
            <a:pPr marL="457200" lvl="0" indent="-381000" algn="l" rtl="0">
              <a:spcBef>
                <a:spcPts val="0"/>
              </a:spcBef>
              <a:spcAft>
                <a:spcPts val="0"/>
              </a:spcAft>
              <a:buSzPts val="2400"/>
              <a:buAutoNum type="arabicPeriod"/>
            </a:pPr>
            <a:r>
              <a:rPr lang="en" sz="2400"/>
              <a:t>Udaipur</a:t>
            </a:r>
            <a:endParaRPr sz="2400"/>
          </a:p>
          <a:p>
            <a:pPr marL="457200" lvl="0" indent="-381000" algn="l" rtl="0">
              <a:spcBef>
                <a:spcPts val="0"/>
              </a:spcBef>
              <a:spcAft>
                <a:spcPts val="0"/>
              </a:spcAft>
              <a:buSzPts val="2400"/>
              <a:buAutoNum type="arabicPeriod"/>
            </a:pPr>
            <a:r>
              <a:rPr lang="en" sz="2400"/>
              <a:t>Raipur</a:t>
            </a:r>
            <a:endParaRPr sz="2400"/>
          </a:p>
          <a:p>
            <a:pPr marL="0" lvl="0" indent="0" algn="l" rtl="0">
              <a:lnSpc>
                <a:spcPct val="115000"/>
              </a:lnSpc>
              <a:spcBef>
                <a:spcPts val="0"/>
              </a:spcBef>
              <a:spcAft>
                <a:spcPts val="0"/>
              </a:spcAft>
              <a:buNone/>
            </a:pPr>
            <a:endParaRPr sz="1200">
              <a:solidFill>
                <a:schemeClr val="dk1"/>
              </a:solidFill>
              <a:highlight>
                <a:srgbClr val="FFFFFF"/>
              </a:highlight>
            </a:endParaRPr>
          </a:p>
          <a:p>
            <a:pPr marL="0" lvl="0" indent="0" algn="l" rtl="0">
              <a:lnSpc>
                <a:spcPct val="115000"/>
              </a:lnSpc>
              <a:spcBef>
                <a:spcPts val="0"/>
              </a:spcBef>
              <a:spcAft>
                <a:spcPts val="0"/>
              </a:spcAft>
              <a:buNone/>
            </a:pPr>
            <a:r>
              <a:rPr lang="en" sz="2400">
                <a:solidFill>
                  <a:schemeClr val="dk1"/>
                </a:solidFill>
                <a:highlight>
                  <a:srgbClr val="FFFFFF"/>
                </a:highlight>
              </a:rPr>
              <a:t>Shortest round</a:t>
            </a:r>
            <a:endParaRPr sz="2400">
              <a:solidFill>
                <a:schemeClr val="dk1"/>
              </a:solidFill>
              <a:highlight>
                <a:srgbClr val="FFFFFF"/>
              </a:highlight>
            </a:endParaRPr>
          </a:p>
          <a:p>
            <a:pPr marL="0" lvl="0" indent="0" algn="l" rtl="0">
              <a:lnSpc>
                <a:spcPct val="115000"/>
              </a:lnSpc>
              <a:spcBef>
                <a:spcPts val="0"/>
              </a:spcBef>
              <a:spcAft>
                <a:spcPts val="0"/>
              </a:spcAft>
              <a:buNone/>
            </a:pPr>
            <a:r>
              <a:rPr lang="en" sz="2400">
                <a:solidFill>
                  <a:schemeClr val="dk1"/>
                </a:solidFill>
                <a:highlight>
                  <a:srgbClr val="FFFFFF"/>
                </a:highlight>
              </a:rPr>
              <a:t>trip takes </a:t>
            </a:r>
            <a:endParaRPr sz="2400">
              <a:solidFill>
                <a:schemeClr val="dk1"/>
              </a:solidFill>
              <a:highlight>
                <a:srgbClr val="FFFFFF"/>
              </a:highlight>
            </a:endParaRPr>
          </a:p>
          <a:p>
            <a:pPr marL="0" lvl="0" indent="0" algn="l" rtl="0">
              <a:lnSpc>
                <a:spcPct val="115000"/>
              </a:lnSpc>
              <a:spcBef>
                <a:spcPts val="0"/>
              </a:spcBef>
              <a:spcAft>
                <a:spcPts val="0"/>
              </a:spcAft>
              <a:buNone/>
            </a:pPr>
            <a:r>
              <a:rPr lang="en" sz="2400" b="1">
                <a:solidFill>
                  <a:schemeClr val="dk1"/>
                </a:solidFill>
                <a:highlight>
                  <a:srgbClr val="FFFFFF"/>
                </a:highlight>
              </a:rPr>
              <a:t>454201</a:t>
            </a:r>
            <a:r>
              <a:rPr lang="en" sz="2400">
                <a:solidFill>
                  <a:schemeClr val="dk1"/>
                </a:solidFill>
                <a:highlight>
                  <a:srgbClr val="FFFFFF"/>
                </a:highlight>
              </a:rPr>
              <a:t> sec.</a:t>
            </a:r>
            <a:endParaRPr sz="2400"/>
          </a:p>
        </p:txBody>
      </p:sp>
      <p:pic>
        <p:nvPicPr>
          <p:cNvPr id="309" name="Google Shape;309;p60"/>
          <p:cNvPicPr preferRelativeResize="0"/>
          <p:nvPr/>
        </p:nvPicPr>
        <p:blipFill>
          <a:blip r:embed="rId3">
            <a:alphaModFix/>
          </a:blip>
          <a:stretch>
            <a:fillRect/>
          </a:stretch>
        </p:blipFill>
        <p:spPr>
          <a:xfrm>
            <a:off x="2528264" y="779550"/>
            <a:ext cx="6420843" cy="5634325"/>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61"/>
          <p:cNvSpPr txBox="1"/>
          <p:nvPr/>
        </p:nvSpPr>
        <p:spPr>
          <a:xfrm>
            <a:off x="270900" y="270900"/>
            <a:ext cx="8569200" cy="6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Travelling Salesman Problem:</a:t>
            </a:r>
            <a:endParaRPr sz="2400" b="1"/>
          </a:p>
          <a:p>
            <a:pPr marL="0" lvl="0" indent="0" algn="l" rtl="0">
              <a:spcBef>
                <a:spcPts val="0"/>
              </a:spcBef>
              <a:spcAft>
                <a:spcPts val="0"/>
              </a:spcAft>
              <a:buNone/>
            </a:pPr>
            <a:endParaRPr sz="2400"/>
          </a:p>
        </p:txBody>
      </p:sp>
      <p:pic>
        <p:nvPicPr>
          <p:cNvPr id="315" name="Google Shape;315;p61"/>
          <p:cNvPicPr preferRelativeResize="0"/>
          <p:nvPr/>
        </p:nvPicPr>
        <p:blipFill>
          <a:blip r:embed="rId3">
            <a:alphaModFix/>
          </a:blip>
          <a:stretch>
            <a:fillRect/>
          </a:stretch>
        </p:blipFill>
        <p:spPr>
          <a:xfrm>
            <a:off x="270900" y="1797075"/>
            <a:ext cx="7831500" cy="4460850"/>
          </a:xfrm>
          <a:prstGeom prst="rect">
            <a:avLst/>
          </a:prstGeom>
          <a:noFill/>
          <a:ln>
            <a:noFill/>
          </a:ln>
        </p:spPr>
      </p:pic>
      <p:pic>
        <p:nvPicPr>
          <p:cNvPr id="316" name="Google Shape;316;p61"/>
          <p:cNvPicPr preferRelativeResize="0"/>
          <p:nvPr/>
        </p:nvPicPr>
        <p:blipFill>
          <a:blip r:embed="rId4">
            <a:alphaModFix/>
          </a:blip>
          <a:stretch>
            <a:fillRect/>
          </a:stretch>
        </p:blipFill>
        <p:spPr>
          <a:xfrm>
            <a:off x="6411225" y="118500"/>
            <a:ext cx="2505075" cy="2419350"/>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62"/>
          <p:cNvSpPr txBox="1"/>
          <p:nvPr/>
        </p:nvSpPr>
        <p:spPr>
          <a:xfrm>
            <a:off x="171775" y="118925"/>
            <a:ext cx="8972100" cy="6294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00"/>
              </a:spcBef>
              <a:spcAft>
                <a:spcPts val="0"/>
              </a:spcAft>
              <a:buNone/>
            </a:pPr>
            <a:r>
              <a:rPr lang="en" sz="2400">
                <a:latin typeface="Courier New"/>
                <a:ea typeface="Courier New"/>
                <a:cs typeface="Courier New"/>
                <a:sym typeface="Courier New"/>
              </a:rPr>
              <a:t>ALGORITHM </a:t>
            </a:r>
            <a:r>
              <a:rPr lang="en" sz="2400" b="1">
                <a:latin typeface="Courier New"/>
                <a:ea typeface="Courier New"/>
                <a:cs typeface="Courier New"/>
                <a:sym typeface="Courier New"/>
              </a:rPr>
              <a:t>Travelling Salesman Problem</a:t>
            </a:r>
            <a:endParaRPr sz="2400" b="1">
              <a:latin typeface="Courier New"/>
              <a:ea typeface="Courier New"/>
              <a:cs typeface="Courier New"/>
              <a:sym typeface="Courier New"/>
            </a:endParaRPr>
          </a:p>
          <a:p>
            <a:pPr marL="0" lvl="0" indent="0" algn="l" rtl="0">
              <a:lnSpc>
                <a:spcPct val="100000"/>
              </a:lnSpc>
              <a:spcBef>
                <a:spcPts val="500"/>
              </a:spcBef>
              <a:spcAft>
                <a:spcPts val="0"/>
              </a:spcAft>
              <a:buClr>
                <a:schemeClr val="dk1"/>
              </a:buClr>
              <a:buSzPts val="1100"/>
              <a:buFont typeface="Arial"/>
              <a:buNone/>
            </a:pPr>
            <a:r>
              <a:rPr lang="en" sz="2400">
                <a:latin typeface="Courier New"/>
                <a:ea typeface="Courier New"/>
                <a:cs typeface="Courier New"/>
                <a:sym typeface="Courier New"/>
              </a:rPr>
              <a:t>//Input: nxn adjacency matrix A.</a:t>
            </a:r>
            <a:endParaRPr sz="2400">
              <a:latin typeface="Courier New"/>
              <a:ea typeface="Courier New"/>
              <a:cs typeface="Courier New"/>
              <a:sym typeface="Courier New"/>
            </a:endParaRPr>
          </a:p>
          <a:p>
            <a:pPr marL="0" lvl="0" indent="0" algn="l" rtl="0">
              <a:lnSpc>
                <a:spcPct val="100000"/>
              </a:lnSpc>
              <a:spcBef>
                <a:spcPts val="500"/>
              </a:spcBef>
              <a:spcAft>
                <a:spcPts val="0"/>
              </a:spcAft>
              <a:buClr>
                <a:schemeClr val="dk1"/>
              </a:buClr>
              <a:buSzPts val="1100"/>
              <a:buFont typeface="Arial"/>
              <a:buNone/>
            </a:pPr>
            <a:r>
              <a:rPr lang="en" sz="2400">
                <a:latin typeface="Courier New"/>
                <a:ea typeface="Courier New"/>
                <a:cs typeface="Courier New"/>
                <a:sym typeface="Courier New"/>
              </a:rPr>
              <a:t>//Output: Cost of min-cost Hamiltonian circuit.</a:t>
            </a:r>
            <a:endParaRPr sz="2400">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400" b="1">
                <a:latin typeface="Courier New"/>
                <a:ea typeface="Courier New"/>
                <a:cs typeface="Courier New"/>
                <a:sym typeface="Courier New"/>
              </a:rPr>
              <a:t>mincost ← INFINITY</a:t>
            </a:r>
            <a:endParaRPr sz="24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400" b="1">
                <a:latin typeface="Courier New"/>
                <a:ea typeface="Courier New"/>
                <a:cs typeface="Courier New"/>
                <a:sym typeface="Courier New"/>
              </a:rPr>
              <a:t>for each permutation of n cities</a:t>
            </a:r>
            <a:endParaRPr sz="24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400" b="1">
                <a:latin typeface="Courier New"/>
                <a:ea typeface="Courier New"/>
                <a:cs typeface="Courier New"/>
                <a:sym typeface="Courier New"/>
              </a:rPr>
              <a:t>  cost ← 0</a:t>
            </a:r>
            <a:endParaRPr sz="24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400" b="1">
                <a:latin typeface="Courier New"/>
                <a:ea typeface="Courier New"/>
                <a:cs typeface="Courier New"/>
                <a:sym typeface="Courier New"/>
              </a:rPr>
              <a:t>  for each edge in the Hamiltonian circuit</a:t>
            </a:r>
            <a:endParaRPr sz="24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400" b="1">
                <a:latin typeface="Courier New"/>
                <a:ea typeface="Courier New"/>
                <a:cs typeface="Courier New"/>
                <a:sym typeface="Courier New"/>
              </a:rPr>
              <a:t>    //formed by the permutation</a:t>
            </a:r>
            <a:endParaRPr sz="24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400" b="1">
                <a:latin typeface="Courier New"/>
                <a:ea typeface="Courier New"/>
                <a:cs typeface="Courier New"/>
                <a:sym typeface="Courier New"/>
              </a:rPr>
              <a:t>    cost ← cost + (cost of the edge)</a:t>
            </a:r>
            <a:endParaRPr sz="24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400" b="1">
                <a:latin typeface="Courier New"/>
                <a:ea typeface="Courier New"/>
                <a:cs typeface="Courier New"/>
                <a:sym typeface="Courier New"/>
              </a:rPr>
              <a:t>  endfor</a:t>
            </a:r>
            <a:endParaRPr sz="24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400" b="1">
                <a:latin typeface="Courier New"/>
                <a:ea typeface="Courier New"/>
                <a:cs typeface="Courier New"/>
                <a:sym typeface="Courier New"/>
              </a:rPr>
              <a:t>  if (cost &lt; mincost) mincost ← cost</a:t>
            </a:r>
            <a:endParaRPr sz="24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400" b="1">
                <a:latin typeface="Courier New"/>
                <a:ea typeface="Courier New"/>
                <a:cs typeface="Courier New"/>
                <a:sym typeface="Courier New"/>
              </a:rPr>
              <a:t>endfor</a:t>
            </a:r>
            <a:endParaRPr sz="2400" b="1">
              <a:latin typeface="Courier New"/>
              <a:ea typeface="Courier New"/>
              <a:cs typeface="Courier New"/>
              <a:sym typeface="Courier New"/>
            </a:endParaRPr>
          </a:p>
          <a:p>
            <a:pPr marL="0" lvl="0" indent="0" algn="l" rtl="0">
              <a:lnSpc>
                <a:spcPct val="115000"/>
              </a:lnSpc>
              <a:spcBef>
                <a:spcPts val="500"/>
              </a:spcBef>
              <a:spcAft>
                <a:spcPts val="0"/>
              </a:spcAft>
              <a:buNone/>
            </a:pPr>
            <a:r>
              <a:rPr lang="en" sz="2400" b="1">
                <a:latin typeface="Courier New"/>
                <a:ea typeface="Courier New"/>
                <a:cs typeface="Courier New"/>
                <a:sym typeface="Courier New"/>
              </a:rPr>
              <a:t>return mincost</a:t>
            </a:r>
            <a:endParaRPr sz="24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63"/>
          <p:cNvSpPr txBox="1"/>
          <p:nvPr/>
        </p:nvSpPr>
        <p:spPr>
          <a:xfrm>
            <a:off x="171775" y="118925"/>
            <a:ext cx="8972100" cy="649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00"/>
              </a:spcBef>
              <a:spcAft>
                <a:spcPts val="0"/>
              </a:spcAft>
              <a:buNone/>
            </a:pPr>
            <a:r>
              <a:rPr lang="en" sz="2000">
                <a:latin typeface="Courier New"/>
                <a:ea typeface="Courier New"/>
                <a:cs typeface="Courier New"/>
                <a:sym typeface="Courier New"/>
              </a:rPr>
              <a:t>ALGORITHM </a:t>
            </a:r>
            <a:r>
              <a:rPr lang="en" sz="2000" b="1">
                <a:latin typeface="Courier New"/>
                <a:ea typeface="Courier New"/>
                <a:cs typeface="Courier New"/>
                <a:sym typeface="Courier New"/>
              </a:rPr>
              <a:t>Travelling Salesman Problem</a:t>
            </a:r>
            <a:endParaRPr sz="2000" b="1">
              <a:latin typeface="Courier New"/>
              <a:ea typeface="Courier New"/>
              <a:cs typeface="Courier New"/>
              <a:sym typeface="Courier New"/>
            </a:endParaRPr>
          </a:p>
          <a:p>
            <a:pPr marL="0" lvl="0" indent="0" algn="l" rtl="0">
              <a:lnSpc>
                <a:spcPct val="100000"/>
              </a:lnSpc>
              <a:spcBef>
                <a:spcPts val="500"/>
              </a:spcBef>
              <a:spcAft>
                <a:spcPts val="0"/>
              </a:spcAft>
              <a:buClr>
                <a:schemeClr val="dk1"/>
              </a:buClr>
              <a:buSzPts val="1100"/>
              <a:buFont typeface="Arial"/>
              <a:buNone/>
            </a:pPr>
            <a:r>
              <a:rPr lang="en" sz="2000">
                <a:latin typeface="Courier New"/>
                <a:ea typeface="Courier New"/>
                <a:cs typeface="Courier New"/>
                <a:sym typeface="Courier New"/>
              </a:rPr>
              <a:t>//Input: n x n adjacency matrix A. Assumed n &gt; 1.</a:t>
            </a:r>
            <a:endParaRPr sz="2000">
              <a:latin typeface="Courier New"/>
              <a:ea typeface="Courier New"/>
              <a:cs typeface="Courier New"/>
              <a:sym typeface="Courier New"/>
            </a:endParaRPr>
          </a:p>
          <a:p>
            <a:pPr marL="0" lvl="0" indent="0" algn="l" rtl="0">
              <a:lnSpc>
                <a:spcPct val="100000"/>
              </a:lnSpc>
              <a:spcBef>
                <a:spcPts val="500"/>
              </a:spcBef>
              <a:spcAft>
                <a:spcPts val="0"/>
              </a:spcAft>
              <a:buClr>
                <a:schemeClr val="dk1"/>
              </a:buClr>
              <a:buSzPts val="1100"/>
              <a:buFont typeface="Arial"/>
              <a:buNone/>
            </a:pPr>
            <a:r>
              <a:rPr lang="en" sz="2000">
                <a:latin typeface="Courier New"/>
                <a:ea typeface="Courier New"/>
                <a:cs typeface="Courier New"/>
                <a:sym typeface="Courier New"/>
              </a:rPr>
              <a:t>//Output: Cost of min-cost Hamiltonian circuit.</a:t>
            </a:r>
            <a:endParaRPr sz="2000">
              <a:latin typeface="Courier New"/>
              <a:ea typeface="Courier New"/>
              <a:cs typeface="Courier New"/>
              <a:sym typeface="Courier New"/>
            </a:endParaRPr>
          </a:p>
          <a:p>
            <a:pPr marL="0" lvl="0" indent="0" algn="l" rtl="0">
              <a:lnSpc>
                <a:spcPct val="100000"/>
              </a:lnSpc>
              <a:spcBef>
                <a:spcPts val="500"/>
              </a:spcBef>
              <a:spcAft>
                <a:spcPts val="0"/>
              </a:spcAft>
              <a:buClr>
                <a:schemeClr val="dk1"/>
              </a:buClr>
              <a:buSzPts val="1100"/>
              <a:buFont typeface="Arial"/>
              <a:buNone/>
            </a:pPr>
            <a:r>
              <a:rPr lang="en" sz="2000">
                <a:latin typeface="Courier New"/>
                <a:ea typeface="Courier New"/>
                <a:cs typeface="Courier New"/>
                <a:sym typeface="Courier New"/>
              </a:rPr>
              <a:t>//getNextPermutation(P[]) returns true with next permn </a:t>
            </a:r>
            <a:endParaRPr sz="2000">
              <a:latin typeface="Courier New"/>
              <a:ea typeface="Courier New"/>
              <a:cs typeface="Courier New"/>
              <a:sym typeface="Courier New"/>
            </a:endParaRPr>
          </a:p>
          <a:p>
            <a:pPr marL="0" lvl="0" indent="0" algn="l" rtl="0">
              <a:lnSpc>
                <a:spcPct val="100000"/>
              </a:lnSpc>
              <a:spcBef>
                <a:spcPts val="500"/>
              </a:spcBef>
              <a:spcAft>
                <a:spcPts val="0"/>
              </a:spcAft>
              <a:buClr>
                <a:schemeClr val="dk1"/>
              </a:buClr>
              <a:buSzPts val="1100"/>
              <a:buFont typeface="Arial"/>
              <a:buNone/>
            </a:pPr>
            <a:r>
              <a:rPr lang="en" sz="2000">
                <a:latin typeface="Courier New"/>
                <a:ea typeface="Courier New"/>
                <a:cs typeface="Courier New"/>
                <a:sym typeface="Courier New"/>
              </a:rPr>
              <a:t>//</a:t>
            </a:r>
            <a:r>
              <a:rPr lang="en" sz="2000">
                <a:solidFill>
                  <a:schemeClr val="dk1"/>
                </a:solidFill>
                <a:latin typeface="Courier New"/>
                <a:ea typeface="Courier New"/>
                <a:cs typeface="Courier New"/>
                <a:sym typeface="Courier New"/>
              </a:rPr>
              <a:t>in </a:t>
            </a:r>
            <a:r>
              <a:rPr lang="en" sz="2000">
                <a:latin typeface="Courier New"/>
                <a:ea typeface="Courier New"/>
                <a:cs typeface="Courier New"/>
                <a:sym typeface="Courier New"/>
              </a:rPr>
              <a:t>lexicographic order if it exists, false otherwise.</a:t>
            </a:r>
            <a:endParaRPr sz="2000">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200" b="1">
                <a:latin typeface="Courier New"/>
                <a:ea typeface="Courier New"/>
                <a:cs typeface="Courier New"/>
                <a:sym typeface="Courier New"/>
              </a:rPr>
              <a:t>mincost ← INFINITY</a:t>
            </a:r>
            <a:endParaRPr sz="22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200" b="1">
                <a:latin typeface="Courier New"/>
                <a:ea typeface="Courier New"/>
                <a:cs typeface="Courier New"/>
                <a:sym typeface="Courier New"/>
              </a:rPr>
              <a:t>Perm[0..n-2] ← [1, 2, 3, …, n-1] </a:t>
            </a:r>
            <a:r>
              <a:rPr lang="en" sz="2200">
                <a:solidFill>
                  <a:schemeClr val="dk1"/>
                </a:solidFill>
                <a:latin typeface="Courier New"/>
                <a:ea typeface="Courier New"/>
                <a:cs typeface="Courier New"/>
                <a:sym typeface="Courier New"/>
              </a:rPr>
              <a:t>//1st permn.</a:t>
            </a:r>
            <a:endParaRPr sz="22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200" b="1">
                <a:latin typeface="Courier New"/>
                <a:ea typeface="Courier New"/>
                <a:cs typeface="Courier New"/>
                <a:sym typeface="Courier New"/>
              </a:rPr>
              <a:t>do</a:t>
            </a:r>
            <a:endParaRPr sz="22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200" b="1">
                <a:latin typeface="Courier New"/>
                <a:ea typeface="Courier New"/>
                <a:cs typeface="Courier New"/>
                <a:sym typeface="Courier New"/>
              </a:rPr>
              <a:t>  cost ← A[0, </a:t>
            </a:r>
            <a:r>
              <a:rPr lang="en" sz="2200" b="1">
                <a:solidFill>
                  <a:schemeClr val="dk1"/>
                </a:solidFill>
                <a:latin typeface="Courier New"/>
                <a:ea typeface="Courier New"/>
                <a:cs typeface="Courier New"/>
                <a:sym typeface="Courier New"/>
              </a:rPr>
              <a:t>Perm</a:t>
            </a:r>
            <a:r>
              <a:rPr lang="en" sz="2200" b="1">
                <a:latin typeface="Courier New"/>
                <a:ea typeface="Courier New"/>
                <a:cs typeface="Courier New"/>
                <a:sym typeface="Courier New"/>
              </a:rPr>
              <a:t>[0]] </a:t>
            </a:r>
            <a:r>
              <a:rPr lang="en" sz="2200">
                <a:solidFill>
                  <a:schemeClr val="dk1"/>
                </a:solidFill>
                <a:latin typeface="Courier New"/>
                <a:ea typeface="Courier New"/>
                <a:cs typeface="Courier New"/>
                <a:sym typeface="Courier New"/>
              </a:rPr>
              <a:t>//1st edge of the ckt</a:t>
            </a:r>
            <a:endParaRPr sz="22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200" b="1">
                <a:solidFill>
                  <a:schemeClr val="dk1"/>
                </a:solidFill>
                <a:latin typeface="Courier New"/>
                <a:ea typeface="Courier New"/>
                <a:cs typeface="Courier New"/>
                <a:sym typeface="Courier New"/>
              </a:rPr>
              <a:t>  cost ← cost + A[Perm[n-2], 0] </a:t>
            </a:r>
            <a:r>
              <a:rPr lang="en" sz="2200">
                <a:solidFill>
                  <a:schemeClr val="dk1"/>
                </a:solidFill>
                <a:latin typeface="Courier New"/>
                <a:ea typeface="Courier New"/>
                <a:cs typeface="Courier New"/>
                <a:sym typeface="Courier New"/>
              </a:rPr>
              <a:t>//last edge</a:t>
            </a:r>
            <a:endParaRPr sz="2200" b="1">
              <a:solidFill>
                <a:schemeClr val="dk1"/>
              </a:solidFill>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200" b="1">
                <a:latin typeface="Courier New"/>
                <a:ea typeface="Courier New"/>
                <a:cs typeface="Courier New"/>
                <a:sym typeface="Courier New"/>
              </a:rPr>
              <a:t>  for i ← 0 to n-3</a:t>
            </a:r>
            <a:endParaRPr sz="22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200" b="1">
                <a:latin typeface="Courier New"/>
                <a:ea typeface="Courier New"/>
                <a:cs typeface="Courier New"/>
                <a:sym typeface="Courier New"/>
              </a:rPr>
              <a:t>    cost ← cost + A[</a:t>
            </a:r>
            <a:r>
              <a:rPr lang="en" sz="2200" b="1">
                <a:solidFill>
                  <a:schemeClr val="dk1"/>
                </a:solidFill>
                <a:latin typeface="Courier New"/>
                <a:ea typeface="Courier New"/>
                <a:cs typeface="Courier New"/>
                <a:sym typeface="Courier New"/>
              </a:rPr>
              <a:t>Perm</a:t>
            </a:r>
            <a:r>
              <a:rPr lang="en" sz="2200" b="1">
                <a:latin typeface="Courier New"/>
                <a:ea typeface="Courier New"/>
                <a:cs typeface="Courier New"/>
                <a:sym typeface="Courier New"/>
              </a:rPr>
              <a:t>[i], </a:t>
            </a:r>
            <a:r>
              <a:rPr lang="en" sz="2200" b="1">
                <a:solidFill>
                  <a:schemeClr val="dk1"/>
                </a:solidFill>
                <a:latin typeface="Courier New"/>
                <a:ea typeface="Courier New"/>
                <a:cs typeface="Courier New"/>
                <a:sym typeface="Courier New"/>
              </a:rPr>
              <a:t>Perm</a:t>
            </a:r>
            <a:r>
              <a:rPr lang="en" sz="2200" b="1">
                <a:latin typeface="Courier New"/>
                <a:ea typeface="Courier New"/>
                <a:cs typeface="Courier New"/>
                <a:sym typeface="Courier New"/>
              </a:rPr>
              <a:t>[i+1]]</a:t>
            </a:r>
            <a:endParaRPr sz="22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200" b="1">
                <a:latin typeface="Courier New"/>
                <a:ea typeface="Courier New"/>
                <a:cs typeface="Courier New"/>
                <a:sym typeface="Courier New"/>
              </a:rPr>
              <a:t>  if (cost &lt; mincost) mincost ← cost</a:t>
            </a:r>
            <a:endParaRPr sz="2200" b="1">
              <a:latin typeface="Courier New"/>
              <a:ea typeface="Courier New"/>
              <a:cs typeface="Courier New"/>
              <a:sym typeface="Courier New"/>
            </a:endParaRPr>
          </a:p>
          <a:p>
            <a:pPr marL="0" lvl="0" indent="0" algn="l" rtl="0">
              <a:lnSpc>
                <a:spcPct val="115000"/>
              </a:lnSpc>
              <a:spcBef>
                <a:spcPts val="500"/>
              </a:spcBef>
              <a:spcAft>
                <a:spcPts val="0"/>
              </a:spcAft>
              <a:buClr>
                <a:schemeClr val="dk1"/>
              </a:buClr>
              <a:buSzPts val="1100"/>
              <a:buFont typeface="Arial"/>
              <a:buNone/>
            </a:pPr>
            <a:r>
              <a:rPr lang="en" sz="2200" b="1">
                <a:latin typeface="Courier New"/>
                <a:ea typeface="Courier New"/>
                <a:cs typeface="Courier New"/>
                <a:sym typeface="Courier New"/>
              </a:rPr>
              <a:t>while(getNextPermutation(</a:t>
            </a:r>
            <a:r>
              <a:rPr lang="en" sz="2200" b="1">
                <a:solidFill>
                  <a:schemeClr val="dk1"/>
                </a:solidFill>
                <a:latin typeface="Courier New"/>
                <a:ea typeface="Courier New"/>
                <a:cs typeface="Courier New"/>
                <a:sym typeface="Courier New"/>
              </a:rPr>
              <a:t>Perm</a:t>
            </a:r>
            <a:r>
              <a:rPr lang="en" sz="2200" b="1">
                <a:latin typeface="Courier New"/>
                <a:ea typeface="Courier New"/>
                <a:cs typeface="Courier New"/>
                <a:sym typeface="Courier New"/>
              </a:rPr>
              <a:t>[0..n-2]))</a:t>
            </a:r>
            <a:endParaRPr sz="2200" b="1">
              <a:latin typeface="Courier New"/>
              <a:ea typeface="Courier New"/>
              <a:cs typeface="Courier New"/>
              <a:sym typeface="Courier New"/>
            </a:endParaRPr>
          </a:p>
          <a:p>
            <a:pPr marL="0" lvl="0" indent="0" algn="l" rtl="0">
              <a:lnSpc>
                <a:spcPct val="115000"/>
              </a:lnSpc>
              <a:spcBef>
                <a:spcPts val="500"/>
              </a:spcBef>
              <a:spcAft>
                <a:spcPts val="0"/>
              </a:spcAft>
              <a:buNone/>
            </a:pPr>
            <a:r>
              <a:rPr lang="en" sz="2200" b="1">
                <a:latin typeface="Courier New"/>
                <a:ea typeface="Courier New"/>
                <a:cs typeface="Courier New"/>
                <a:sym typeface="Courier New"/>
              </a:rPr>
              <a:t>return mincost</a:t>
            </a:r>
            <a:endParaRPr sz="22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64"/>
          <p:cNvSpPr txBox="1"/>
          <p:nvPr/>
        </p:nvSpPr>
        <p:spPr>
          <a:xfrm>
            <a:off x="270900" y="108225"/>
            <a:ext cx="85974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Tower of Hanoi</a:t>
            </a:r>
            <a:r>
              <a:rPr lang="en" sz="2400"/>
              <a:t> puzzle:</a:t>
            </a:r>
            <a:endParaRPr sz="2400"/>
          </a:p>
        </p:txBody>
      </p:sp>
      <p:pic>
        <p:nvPicPr>
          <p:cNvPr id="332" name="Google Shape;332;p64"/>
          <p:cNvPicPr preferRelativeResize="0"/>
          <p:nvPr/>
        </p:nvPicPr>
        <p:blipFill>
          <a:blip r:embed="rId3">
            <a:alphaModFix/>
          </a:blip>
          <a:stretch>
            <a:fillRect/>
          </a:stretch>
        </p:blipFill>
        <p:spPr>
          <a:xfrm>
            <a:off x="723900" y="945225"/>
            <a:ext cx="7746600" cy="2081500"/>
          </a:xfrm>
          <a:prstGeom prst="rect">
            <a:avLst/>
          </a:prstGeom>
          <a:noFill/>
          <a:ln>
            <a:noFill/>
          </a:ln>
        </p:spPr>
      </p:pic>
      <p:pic>
        <p:nvPicPr>
          <p:cNvPr id="333" name="Google Shape;333;p64"/>
          <p:cNvPicPr preferRelativeResize="0"/>
          <p:nvPr/>
        </p:nvPicPr>
        <p:blipFill>
          <a:blip r:embed="rId4">
            <a:alphaModFix/>
          </a:blip>
          <a:stretch>
            <a:fillRect/>
          </a:stretch>
        </p:blipFill>
        <p:spPr>
          <a:xfrm>
            <a:off x="535600" y="3757600"/>
            <a:ext cx="8332700" cy="2302188"/>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5"/>
          <p:cNvSpPr txBox="1"/>
          <p:nvPr/>
        </p:nvSpPr>
        <p:spPr>
          <a:xfrm>
            <a:off x="114950" y="102175"/>
            <a:ext cx="8704500" cy="63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ourier New"/>
                <a:ea typeface="Courier New"/>
                <a:cs typeface="Courier New"/>
                <a:sym typeface="Courier New"/>
              </a:rPr>
              <a:t>Algorithm Hanoi(n, Src</a:t>
            </a:r>
            <a:r>
              <a:rPr lang="en" sz="2400" b="1">
                <a:solidFill>
                  <a:schemeClr val="dk1"/>
                </a:solidFill>
                <a:latin typeface="Courier New"/>
                <a:ea typeface="Courier New"/>
                <a:cs typeface="Courier New"/>
                <a:sym typeface="Courier New"/>
              </a:rPr>
              <a:t>, Dest</a:t>
            </a:r>
            <a:r>
              <a:rPr lang="en" sz="2400" b="1">
                <a:latin typeface="Courier New"/>
                <a:ea typeface="Courier New"/>
                <a:cs typeface="Courier New"/>
                <a:sym typeface="Courier New"/>
              </a:rPr>
              <a:t>, Int)</a:t>
            </a:r>
            <a:endParaRPr sz="2400" b="1">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//Move n disks from Src peg to Dst peg as per the Tower of Hanoi puzzle.</a:t>
            </a:r>
            <a:endParaRPr sz="2000">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//Input: n (nonnegative int) disks and three pegs.</a:t>
            </a:r>
            <a:endParaRPr sz="2000">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//Output: Movement of disks between pegs in the order</a:t>
            </a:r>
            <a:endParaRPr sz="2000">
              <a:latin typeface="Courier New"/>
              <a:ea typeface="Courier New"/>
              <a:cs typeface="Courier New"/>
              <a:sym typeface="Courier New"/>
            </a:endParaRPr>
          </a:p>
          <a:p>
            <a:pPr marL="0" lvl="0" indent="0" algn="l" rtl="0">
              <a:spcBef>
                <a:spcPts val="0"/>
              </a:spcBef>
              <a:spcAft>
                <a:spcPts val="0"/>
              </a:spcAft>
              <a:buNone/>
            </a:pPr>
            <a:r>
              <a:rPr lang="en" sz="2000">
                <a:latin typeface="Courier New"/>
                <a:ea typeface="Courier New"/>
                <a:cs typeface="Courier New"/>
                <a:sym typeface="Courier New"/>
              </a:rPr>
              <a:t>// of solving the puzzle.</a:t>
            </a:r>
            <a:endParaRPr sz="2000">
              <a:latin typeface="Courier New"/>
              <a:ea typeface="Courier New"/>
              <a:cs typeface="Courier New"/>
              <a:sym typeface="Courier New"/>
            </a:endParaRPr>
          </a:p>
          <a:p>
            <a:pPr marL="457200" lvl="0" indent="0" algn="l" rtl="0">
              <a:spcBef>
                <a:spcPts val="0"/>
              </a:spcBef>
              <a:spcAft>
                <a:spcPts val="0"/>
              </a:spcAft>
              <a:buNone/>
            </a:pPr>
            <a:r>
              <a:rPr lang="en" sz="2400" b="1">
                <a:latin typeface="Courier New"/>
                <a:ea typeface="Courier New"/>
                <a:cs typeface="Courier New"/>
                <a:sym typeface="Courier New"/>
              </a:rPr>
              <a:t>if (n = 0) Return</a:t>
            </a:r>
            <a:endParaRPr sz="2400" b="1">
              <a:latin typeface="Courier New"/>
              <a:ea typeface="Courier New"/>
              <a:cs typeface="Courier New"/>
              <a:sym typeface="Courier New"/>
            </a:endParaRPr>
          </a:p>
          <a:p>
            <a:pPr marL="457200" lvl="0" indent="0" algn="l" rtl="0">
              <a:spcBef>
                <a:spcPts val="0"/>
              </a:spcBef>
              <a:spcAft>
                <a:spcPts val="0"/>
              </a:spcAft>
              <a:buNone/>
            </a:pPr>
            <a:r>
              <a:rPr lang="en" sz="2400" b="1">
                <a:latin typeface="Courier New"/>
                <a:ea typeface="Courier New"/>
                <a:cs typeface="Courier New"/>
                <a:sym typeface="Courier New"/>
              </a:rPr>
              <a:t>Hanoi(n-1, Src</a:t>
            </a:r>
            <a:r>
              <a:rPr lang="en" sz="2400" b="1">
                <a:solidFill>
                  <a:schemeClr val="dk1"/>
                </a:solidFill>
                <a:latin typeface="Courier New"/>
                <a:ea typeface="Courier New"/>
                <a:cs typeface="Courier New"/>
                <a:sym typeface="Courier New"/>
              </a:rPr>
              <a:t>, Int</a:t>
            </a:r>
            <a:r>
              <a:rPr lang="en" sz="2400" b="1">
                <a:latin typeface="Courier New"/>
                <a:ea typeface="Courier New"/>
                <a:cs typeface="Courier New"/>
                <a:sym typeface="Courier New"/>
              </a:rPr>
              <a:t>, Dst)</a:t>
            </a:r>
            <a:endParaRPr sz="2400" b="1">
              <a:latin typeface="Courier New"/>
              <a:ea typeface="Courier New"/>
              <a:cs typeface="Courier New"/>
              <a:sym typeface="Courier New"/>
            </a:endParaRPr>
          </a:p>
          <a:p>
            <a:pPr marL="457200" lvl="0" indent="0" algn="l" rtl="0">
              <a:spcBef>
                <a:spcPts val="0"/>
              </a:spcBef>
              <a:spcAft>
                <a:spcPts val="0"/>
              </a:spcAft>
              <a:buNone/>
            </a:pPr>
            <a:r>
              <a:rPr lang="en" sz="2400" b="1">
                <a:latin typeface="Courier New"/>
                <a:ea typeface="Courier New"/>
                <a:cs typeface="Courier New"/>
                <a:sym typeface="Courier New"/>
              </a:rPr>
              <a:t>Move disk n from Src to Dst</a:t>
            </a:r>
            <a:endParaRPr sz="2400" b="1">
              <a:latin typeface="Courier New"/>
              <a:ea typeface="Courier New"/>
              <a:cs typeface="Courier New"/>
              <a:sym typeface="Courier New"/>
            </a:endParaRPr>
          </a:p>
          <a:p>
            <a:pPr marL="45720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Hanoi(n-1, Int, Dst, Src)</a:t>
            </a:r>
            <a:endParaRPr sz="2400" b="1">
              <a:solidFill>
                <a:schemeClr val="dk1"/>
              </a:solidFill>
              <a:latin typeface="Courier New"/>
              <a:ea typeface="Courier New"/>
              <a:cs typeface="Courier New"/>
              <a:sym typeface="Courier New"/>
            </a:endParaRPr>
          </a:p>
          <a:p>
            <a:pPr marL="457200" lvl="0" indent="0" algn="l" rtl="0">
              <a:spcBef>
                <a:spcPts val="0"/>
              </a:spcBef>
              <a:spcAft>
                <a:spcPts val="0"/>
              </a:spcAft>
              <a:buClr>
                <a:schemeClr val="dk1"/>
              </a:buClr>
              <a:buSzPts val="1100"/>
              <a:buFont typeface="Arial"/>
              <a:buNone/>
            </a:pPr>
            <a:r>
              <a:rPr lang="en" sz="2400" b="1">
                <a:solidFill>
                  <a:schemeClr val="dk1"/>
                </a:solidFill>
                <a:latin typeface="Courier New"/>
                <a:ea typeface="Courier New"/>
                <a:cs typeface="Courier New"/>
                <a:sym typeface="Courier New"/>
              </a:rPr>
              <a:t>Return</a:t>
            </a:r>
            <a:endParaRPr sz="2400" b="1">
              <a:latin typeface="Courier New"/>
              <a:ea typeface="Courier New"/>
              <a:cs typeface="Courier New"/>
              <a:sym typeface="Courier New"/>
            </a:endParaRPr>
          </a:p>
          <a:p>
            <a:pPr marL="0" lvl="0" indent="0" algn="l" rtl="0">
              <a:spcBef>
                <a:spcPts val="0"/>
              </a:spcBef>
              <a:spcAft>
                <a:spcPts val="0"/>
              </a:spcAft>
              <a:buNone/>
            </a:pPr>
            <a:endParaRPr sz="1200" b="1">
              <a:latin typeface="Courier New"/>
              <a:ea typeface="Courier New"/>
              <a:cs typeface="Courier New"/>
              <a:sym typeface="Courier New"/>
            </a:endParaRPr>
          </a:p>
          <a:p>
            <a:pPr marL="0" lvl="0" indent="0" algn="l" rtl="0">
              <a:spcBef>
                <a:spcPts val="0"/>
              </a:spcBef>
              <a:spcAft>
                <a:spcPts val="0"/>
              </a:spcAft>
              <a:buNone/>
            </a:pPr>
            <a:r>
              <a:rPr lang="en" sz="1600" b="1">
                <a:latin typeface="Courier New"/>
                <a:ea typeface="Courier New"/>
                <a:cs typeface="Courier New"/>
                <a:sym typeface="Courier New"/>
              </a:rPr>
              <a:t>On a lighter note:</a:t>
            </a:r>
            <a:endParaRPr sz="1600" b="1">
              <a:latin typeface="Courier New"/>
              <a:ea typeface="Courier New"/>
              <a:cs typeface="Courier New"/>
              <a:sym typeface="Courier New"/>
            </a:endParaRPr>
          </a:p>
          <a:p>
            <a:pPr marL="0" lvl="0" indent="0" algn="l" rtl="0">
              <a:spcBef>
                <a:spcPts val="0"/>
              </a:spcBef>
              <a:spcAft>
                <a:spcPts val="0"/>
              </a:spcAft>
              <a:buNone/>
            </a:pPr>
            <a:r>
              <a:rPr lang="en" sz="1600" b="1">
                <a:latin typeface="Courier New"/>
                <a:ea typeface="Courier New"/>
                <a:cs typeface="Courier New"/>
                <a:sym typeface="Courier New"/>
              </a:rPr>
              <a:t>To move n disks </a:t>
            </a:r>
            <a:r>
              <a:rPr lang="en" sz="1600" b="1">
                <a:solidFill>
                  <a:schemeClr val="dk1"/>
                </a:solidFill>
                <a:latin typeface="Courier New"/>
                <a:ea typeface="Courier New"/>
                <a:cs typeface="Courier New"/>
                <a:sym typeface="Courier New"/>
              </a:rPr>
              <a:t>(where n &gt; 1) </a:t>
            </a:r>
            <a:r>
              <a:rPr lang="en" sz="1600" b="1">
                <a:latin typeface="Courier New"/>
                <a:ea typeface="Courier New"/>
                <a:cs typeface="Courier New"/>
                <a:sym typeface="Courier New"/>
              </a:rPr>
              <a:t>from the source peg to the destination peg, at least one extra peg is essential, and it takes 2</a:t>
            </a:r>
            <a:r>
              <a:rPr lang="en" sz="1600" b="1" baseline="30000">
                <a:latin typeface="Courier New"/>
                <a:ea typeface="Courier New"/>
                <a:cs typeface="Courier New"/>
                <a:sym typeface="Courier New"/>
              </a:rPr>
              <a:t>n</a:t>
            </a:r>
            <a:r>
              <a:rPr lang="en" sz="1600" b="1">
                <a:latin typeface="Courier New"/>
                <a:ea typeface="Courier New"/>
                <a:cs typeface="Courier New"/>
                <a:sym typeface="Courier New"/>
              </a:rPr>
              <a:t>-1 moves.</a:t>
            </a:r>
            <a:endParaRPr sz="1600" b="1">
              <a:latin typeface="Courier New"/>
              <a:ea typeface="Courier New"/>
              <a:cs typeface="Courier New"/>
              <a:sym typeface="Courier New"/>
            </a:endParaRPr>
          </a:p>
          <a:p>
            <a:pPr marL="0" lvl="0" indent="0" algn="l" rtl="0">
              <a:spcBef>
                <a:spcPts val="0"/>
              </a:spcBef>
              <a:spcAft>
                <a:spcPts val="0"/>
              </a:spcAft>
              <a:buNone/>
            </a:pPr>
            <a:r>
              <a:rPr lang="en" sz="1600" b="1">
                <a:latin typeface="Courier New"/>
                <a:ea typeface="Courier New"/>
                <a:cs typeface="Courier New"/>
                <a:sym typeface="Courier New"/>
              </a:rPr>
              <a:t>Adding more extra pegs will make things interesting! Doesn’t it?</a:t>
            </a:r>
            <a:endParaRPr sz="1600" b="1">
              <a:latin typeface="Courier New"/>
              <a:ea typeface="Courier New"/>
              <a:cs typeface="Courier New"/>
              <a:sym typeface="Courier New"/>
            </a:endParaRPr>
          </a:p>
          <a:p>
            <a:pPr marL="0" lvl="0" indent="0" algn="l" rtl="0">
              <a:spcBef>
                <a:spcPts val="0"/>
              </a:spcBef>
              <a:spcAft>
                <a:spcPts val="0"/>
              </a:spcAft>
              <a:buNone/>
            </a:pPr>
            <a:r>
              <a:rPr lang="en" sz="1600" b="1">
                <a:latin typeface="Courier New"/>
                <a:ea typeface="Courier New"/>
                <a:cs typeface="Courier New"/>
                <a:sym typeface="Courier New"/>
              </a:rPr>
              <a:t>How many steps does it take when there are two extra pegs instead of just one? When there are n-1 extra pegs, we need just (n-1)+1+(n-1) = 2n-1 steps. Even though adding more extra pegs makes things interesting, adding more than n-1 extra pegs is useless!</a:t>
            </a:r>
            <a:endParaRPr sz="1600" b="1">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6"/>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a:p>
          <a:p>
            <a:pPr marL="0" lvl="0" indent="0" algn="l" rtl="0">
              <a:spcBef>
                <a:spcPts val="0"/>
              </a:spcBef>
              <a:spcAft>
                <a:spcPts val="0"/>
              </a:spcAft>
              <a:buNone/>
            </a:pPr>
            <a:endParaRPr sz="3000"/>
          </a:p>
          <a:p>
            <a:pPr marL="0" lvl="0" indent="0" algn="l" rtl="0">
              <a:spcBef>
                <a:spcPts val="0"/>
              </a:spcBef>
              <a:spcAft>
                <a:spcPts val="0"/>
              </a:spcAft>
              <a:buNone/>
            </a:pPr>
            <a:endParaRPr sz="3000"/>
          </a:p>
          <a:p>
            <a:pPr marL="0" lvl="0" indent="0" algn="l" rtl="0">
              <a:spcBef>
                <a:spcPts val="0"/>
              </a:spcBef>
              <a:spcAft>
                <a:spcPts val="0"/>
              </a:spcAft>
              <a:buNone/>
            </a:pPr>
            <a:endParaRPr sz="3000"/>
          </a:p>
          <a:p>
            <a:pPr marL="0" lvl="0" indent="0" algn="l" rtl="0">
              <a:spcBef>
                <a:spcPts val="0"/>
              </a:spcBef>
              <a:spcAft>
                <a:spcPts val="0"/>
              </a:spcAft>
              <a:buNone/>
            </a:pPr>
            <a:endParaRPr sz="3000"/>
          </a:p>
          <a:p>
            <a:pPr marL="0" lvl="0" indent="0" algn="l" rtl="0">
              <a:spcBef>
                <a:spcPts val="0"/>
              </a:spcBef>
              <a:spcAft>
                <a:spcPts val="0"/>
              </a:spcAft>
              <a:buNone/>
            </a:pPr>
            <a:r>
              <a:rPr lang="en" sz="3000" b="1"/>
              <a:t>&lt;/ Introduction to Algorithms &gt;</a:t>
            </a:r>
            <a:endParaRPr sz="3000" b="1"/>
          </a:p>
        </p:txBody>
      </p:sp>
      <p:pic>
        <p:nvPicPr>
          <p:cNvPr id="344" name="Google Shape;344;p66"/>
          <p:cNvPicPr preferRelativeResize="0"/>
          <p:nvPr/>
        </p:nvPicPr>
        <p:blipFill>
          <a:blip r:embed="rId3">
            <a:alphaModFix/>
          </a:blip>
          <a:stretch>
            <a:fillRect/>
          </a:stretch>
        </p:blipFill>
        <p:spPr>
          <a:xfrm>
            <a:off x="1724163" y="6413875"/>
            <a:ext cx="5695675" cy="44412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4450563" y="0"/>
            <a:ext cx="4693438" cy="6257925"/>
          </a:xfrm>
          <a:prstGeom prst="rect">
            <a:avLst/>
          </a:prstGeom>
          <a:noFill/>
          <a:ln>
            <a:noFill/>
          </a:ln>
        </p:spPr>
      </p:pic>
      <p:sp>
        <p:nvSpPr>
          <p:cNvPr id="60" name="Google Shape;60;p13"/>
          <p:cNvSpPr txBox="1"/>
          <p:nvPr/>
        </p:nvSpPr>
        <p:spPr>
          <a:xfrm>
            <a:off x="270900" y="270900"/>
            <a:ext cx="4179600" cy="59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Verdana"/>
                <a:ea typeface="Verdana"/>
                <a:cs typeface="Verdana"/>
                <a:sym typeface="Verdana"/>
              </a:rPr>
              <a:t>Donald Knuth</a:t>
            </a:r>
            <a:endParaRPr sz="2400" b="1">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b. Jan 10, 1938</a:t>
            </a:r>
            <a:endParaRPr sz="2400">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Computer Scientist</a:t>
            </a: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@Stanford University</a:t>
            </a:r>
            <a:endParaRPr sz="2400">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Authored:</a:t>
            </a: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The Art of Computer Programming</a:t>
            </a:r>
            <a:endParaRPr sz="2400">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Vol 1-4 Published</a:t>
            </a: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Vol 5 in the making</a:t>
            </a:r>
            <a:endParaRPr sz="2400">
              <a:latin typeface="Verdana"/>
              <a:ea typeface="Verdana"/>
              <a:cs typeface="Verdana"/>
              <a:sym typeface="Verdana"/>
            </a:endParaRPr>
          </a:p>
          <a:p>
            <a:pPr marL="0" lvl="0" indent="0" algn="l" rtl="0">
              <a:spcBef>
                <a:spcPts val="0"/>
              </a:spcBef>
              <a:spcAft>
                <a:spcPts val="0"/>
              </a:spcAft>
              <a:buNone/>
            </a:pPr>
            <a:r>
              <a:rPr lang="en" sz="2400">
                <a:latin typeface="Verdana"/>
                <a:ea typeface="Verdana"/>
                <a:cs typeface="Verdana"/>
                <a:sym typeface="Verdana"/>
              </a:rPr>
              <a:t>Vol 6-7 Planned</a:t>
            </a:r>
            <a:endParaRPr sz="2400">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Verdana"/>
                <a:ea typeface="Verdana"/>
                <a:cs typeface="Verdana"/>
                <a:sym typeface="Verdana"/>
              </a:rPr>
              <a:t>Donald Knuth </a:t>
            </a:r>
            <a:r>
              <a:rPr lang="en" sz="2400">
                <a:latin typeface="Verdana"/>
                <a:ea typeface="Verdana"/>
                <a:cs typeface="Verdana"/>
                <a:sym typeface="Verdana"/>
              </a:rPr>
              <a:t>said..</a:t>
            </a:r>
            <a:endParaRPr sz="2400">
              <a:latin typeface="Verdana"/>
              <a:ea typeface="Verdana"/>
              <a:cs typeface="Verdana"/>
              <a:sym typeface="Verdana"/>
            </a:endParaRPr>
          </a:p>
          <a:p>
            <a:pPr marL="457200" lvl="0" indent="-381000" algn="l" rtl="0">
              <a:spcBef>
                <a:spcPts val="0"/>
              </a:spcBef>
              <a:spcAft>
                <a:spcPts val="0"/>
              </a:spcAft>
              <a:buSzPts val="2400"/>
              <a:buFont typeface="Verdana"/>
              <a:buChar char="●"/>
            </a:pPr>
            <a:r>
              <a:rPr lang="en" sz="2400">
                <a:latin typeface="Verdana"/>
                <a:ea typeface="Verdana"/>
                <a:cs typeface="Verdana"/>
                <a:sym typeface="Verdana"/>
              </a:rPr>
              <a:t>A person well trained in CS knows how to deal with algorithms; how to construct them, manipulate them, understand them and analyze them. This knowledge is much more than writing good computer programs; it’s a general-purpose mental tool..</a:t>
            </a:r>
            <a:endParaRPr sz="2400">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457200" lvl="0" indent="-381000" algn="l" rtl="0">
              <a:spcBef>
                <a:spcPts val="0"/>
              </a:spcBef>
              <a:spcAft>
                <a:spcPts val="0"/>
              </a:spcAft>
              <a:buSzPts val="2400"/>
              <a:buFont typeface="Verdana"/>
              <a:buChar char="●"/>
            </a:pPr>
            <a:r>
              <a:rPr lang="en" sz="2400">
                <a:latin typeface="Verdana"/>
                <a:ea typeface="Verdana"/>
                <a:cs typeface="Verdana"/>
                <a:sym typeface="Verdana"/>
              </a:rPr>
              <a:t>It has often been said that a person doesn’t really understand something until after teaching it to someone else. Actually, a person doesn’t really understand something until after teaching it to a computer i.e., expressing it as an algorithm..</a:t>
            </a:r>
            <a:endParaRPr sz="2400">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457200" lvl="0" indent="-381000" algn="l" rtl="0">
              <a:spcBef>
                <a:spcPts val="0"/>
              </a:spcBef>
              <a:spcAft>
                <a:spcPts val="0"/>
              </a:spcAft>
              <a:buSzPts val="2400"/>
              <a:buFont typeface="Verdana"/>
              <a:buChar char="●"/>
            </a:pPr>
            <a:r>
              <a:rPr lang="en" sz="2400">
                <a:latin typeface="Verdana"/>
                <a:ea typeface="Verdana"/>
                <a:cs typeface="Verdana"/>
                <a:sym typeface="Verdana"/>
              </a:rPr>
              <a:t>An attempt to formalize things as algorithms leads to a much deeper understanding..</a:t>
            </a:r>
            <a:endParaRPr sz="2400">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p:nvPr/>
        </p:nvSpPr>
        <p:spPr>
          <a:xfrm>
            <a:off x="270900" y="270900"/>
            <a:ext cx="8597400" cy="59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Verdana"/>
                <a:ea typeface="Verdana"/>
                <a:cs typeface="Verdana"/>
                <a:sym typeface="Verdana"/>
              </a:rPr>
              <a:t>Why do you need to study algorithms?</a:t>
            </a:r>
            <a:endParaRPr sz="2400" b="1">
              <a:latin typeface="Verdana"/>
              <a:ea typeface="Verdana"/>
              <a:cs typeface="Verdana"/>
              <a:sym typeface="Verdana"/>
            </a:endParaRPr>
          </a:p>
          <a:p>
            <a:pPr marL="0" lvl="0" indent="0" algn="l" rtl="0">
              <a:spcBef>
                <a:spcPts val="0"/>
              </a:spcBef>
              <a:spcAft>
                <a:spcPts val="0"/>
              </a:spcAft>
              <a:buNone/>
            </a:pPr>
            <a:endParaRPr sz="2400">
              <a:latin typeface="Verdana"/>
              <a:ea typeface="Verdana"/>
              <a:cs typeface="Verdana"/>
              <a:sym typeface="Verdana"/>
            </a:endParaRPr>
          </a:p>
          <a:p>
            <a:pPr marL="457200" lvl="0" indent="-381000" algn="l" rtl="0">
              <a:spcBef>
                <a:spcPts val="0"/>
              </a:spcBef>
              <a:spcAft>
                <a:spcPts val="0"/>
              </a:spcAft>
              <a:buSzPts val="2400"/>
              <a:buFont typeface="Verdana"/>
              <a:buAutoNum type="arabicPeriod"/>
            </a:pPr>
            <a:r>
              <a:rPr lang="en" sz="2400">
                <a:latin typeface="Verdana"/>
                <a:ea typeface="Verdana"/>
                <a:cs typeface="Verdana"/>
                <a:sym typeface="Verdana"/>
              </a:rPr>
              <a:t>It’s a mandatory course :-(</a:t>
            </a:r>
            <a:endParaRPr sz="2400">
              <a:latin typeface="Verdana"/>
              <a:ea typeface="Verdana"/>
              <a:cs typeface="Verdana"/>
              <a:sym typeface="Verdana"/>
            </a:endParaRPr>
          </a:p>
          <a:p>
            <a:pPr marL="457200" lvl="0" indent="-381000" algn="l" rtl="0">
              <a:spcBef>
                <a:spcPts val="0"/>
              </a:spcBef>
              <a:spcAft>
                <a:spcPts val="0"/>
              </a:spcAft>
              <a:buSzPts val="2400"/>
              <a:buFont typeface="Verdana"/>
              <a:buAutoNum type="arabicPeriod"/>
            </a:pPr>
            <a:r>
              <a:rPr lang="en" sz="2400">
                <a:latin typeface="Verdana"/>
                <a:ea typeface="Verdana"/>
                <a:cs typeface="Verdana"/>
                <a:sym typeface="Verdana"/>
              </a:rPr>
              <a:t>Algorithmics is core to Computer Science.</a:t>
            </a:r>
            <a:endParaRPr sz="2400">
              <a:latin typeface="Verdana"/>
              <a:ea typeface="Verdana"/>
              <a:cs typeface="Verdana"/>
              <a:sym typeface="Verdana"/>
            </a:endParaRPr>
          </a:p>
          <a:p>
            <a:pPr marL="457200" lvl="0" indent="-381000" algn="l" rtl="0">
              <a:spcBef>
                <a:spcPts val="0"/>
              </a:spcBef>
              <a:spcAft>
                <a:spcPts val="0"/>
              </a:spcAft>
              <a:buSzPts val="2400"/>
              <a:buFont typeface="Verdana"/>
              <a:buAutoNum type="arabicPeriod"/>
            </a:pPr>
            <a:r>
              <a:rPr lang="en" sz="2400">
                <a:latin typeface="Verdana"/>
                <a:ea typeface="Verdana"/>
                <a:cs typeface="Verdana"/>
                <a:sym typeface="Verdana"/>
              </a:rPr>
              <a:t>Computer programs wouldn’t exist without algorithms.</a:t>
            </a:r>
            <a:endParaRPr sz="2400">
              <a:latin typeface="Verdana"/>
              <a:ea typeface="Verdana"/>
              <a:cs typeface="Verdana"/>
              <a:sym typeface="Verdana"/>
            </a:endParaRPr>
          </a:p>
          <a:p>
            <a:pPr marL="457200" lvl="0" indent="-381000" algn="l" rtl="0">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To design new algorithms and analyze their efficiency.</a:t>
            </a:r>
            <a:endParaRPr sz="2400">
              <a:latin typeface="Verdana"/>
              <a:ea typeface="Verdana"/>
              <a:cs typeface="Verdana"/>
              <a:sym typeface="Verdana"/>
            </a:endParaRPr>
          </a:p>
          <a:p>
            <a:pPr marL="457200" lvl="0" indent="-381000" algn="l" rtl="0">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To familiarize with a standard set of important algorithms in CS.</a:t>
            </a:r>
            <a:endParaRPr sz="2400">
              <a:latin typeface="Verdana"/>
              <a:ea typeface="Verdana"/>
              <a:cs typeface="Verdana"/>
              <a:sym typeface="Verdana"/>
            </a:endParaRPr>
          </a:p>
          <a:p>
            <a:pPr marL="457200" lvl="0" indent="-381000" algn="l" rtl="0">
              <a:spcBef>
                <a:spcPts val="0"/>
              </a:spcBef>
              <a:spcAft>
                <a:spcPts val="0"/>
              </a:spcAft>
              <a:buSzPts val="2400"/>
              <a:buFont typeface="Verdana"/>
              <a:buAutoNum type="arabicPeriod"/>
            </a:pPr>
            <a:r>
              <a:rPr lang="en" sz="2400">
                <a:latin typeface="Verdana"/>
                <a:ea typeface="Verdana"/>
                <a:cs typeface="Verdana"/>
                <a:sym typeface="Verdana"/>
              </a:rPr>
              <a:t>To enhance your analytical skills. Algorithms can be seen as special kinds of solutions - not closed form answers, but a precisely defined procedures for getting answers.</a:t>
            </a:r>
            <a:endParaRPr sz="2400">
              <a:latin typeface="Verdana"/>
              <a:ea typeface="Verdana"/>
              <a:cs typeface="Verdana"/>
              <a:sym typeface="Verdana"/>
            </a:endParaRPr>
          </a:p>
          <a:p>
            <a:pPr marL="457200" lvl="0" indent="-381000" algn="l" rtl="0">
              <a:spcBef>
                <a:spcPts val="0"/>
              </a:spcBef>
              <a:spcAft>
                <a:spcPts val="0"/>
              </a:spcAft>
              <a:buSzPts val="2400"/>
              <a:buFont typeface="Verdana"/>
              <a:buAutoNum type="arabicPeriod"/>
            </a:pPr>
            <a:r>
              <a:rPr lang="en" sz="2400">
                <a:latin typeface="Verdana"/>
                <a:ea typeface="Verdana"/>
                <a:cs typeface="Verdana"/>
                <a:sym typeface="Verdana"/>
              </a:rPr>
              <a:t>Job interviews of theoretical or applied CS.</a:t>
            </a:r>
            <a:endParaRPr sz="2400">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p:nvPr/>
        </p:nvSpPr>
        <p:spPr>
          <a:xfrm>
            <a:off x="142325" y="142325"/>
            <a:ext cx="8863500" cy="641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2400" b="1">
                <a:latin typeface="Verdana"/>
                <a:ea typeface="Verdana"/>
                <a:cs typeface="Verdana"/>
                <a:sym typeface="Verdana"/>
              </a:rPr>
              <a:t>Algorithms all over the place...</a:t>
            </a:r>
            <a:endParaRPr sz="2400" b="1">
              <a:latin typeface="Verdana"/>
              <a:ea typeface="Verdana"/>
              <a:cs typeface="Verdana"/>
              <a:sym typeface="Verdana"/>
            </a:endParaRPr>
          </a:p>
          <a:p>
            <a:pPr marL="457200" lvl="0" indent="-381000" algn="l" rtl="0">
              <a:lnSpc>
                <a:spcPct val="115000"/>
              </a:lnSpc>
              <a:spcBef>
                <a:spcPts val="600"/>
              </a:spcBef>
              <a:spcAft>
                <a:spcPts val="0"/>
              </a:spcAft>
              <a:buSzPts val="2400"/>
              <a:buFont typeface="Verdana"/>
              <a:buChar char="●"/>
            </a:pPr>
            <a:r>
              <a:rPr lang="en" sz="2400" b="1">
                <a:latin typeface="Verdana"/>
                <a:ea typeface="Verdana"/>
                <a:cs typeface="Verdana"/>
                <a:sym typeface="Verdana"/>
              </a:rPr>
              <a:t>Operating Systems: </a:t>
            </a:r>
            <a:r>
              <a:rPr lang="en" sz="2400">
                <a:latin typeface="Verdana"/>
                <a:ea typeface="Verdana"/>
                <a:cs typeface="Verdana"/>
                <a:sym typeface="Verdana"/>
              </a:rPr>
              <a:t>Job Sequencing, Process Scheduling, Deadlock Avoidance, Heap Allocation, Page Replacement, Disk Scheduling…</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b="1">
                <a:latin typeface="Verdana"/>
                <a:ea typeface="Verdana"/>
                <a:cs typeface="Verdana"/>
                <a:sym typeface="Verdana"/>
              </a:rPr>
              <a:t>Computer Networks: </a:t>
            </a:r>
            <a:r>
              <a:rPr lang="en" sz="2400">
                <a:latin typeface="Verdana"/>
                <a:ea typeface="Verdana"/>
                <a:cs typeface="Verdana"/>
                <a:sym typeface="Verdana"/>
              </a:rPr>
              <a:t>Congestion Control, Huffman Coding, Encryption/Decryption, Data Encoding, Data Compression,…</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b="1">
                <a:latin typeface="Verdana"/>
                <a:ea typeface="Verdana"/>
                <a:cs typeface="Verdana"/>
                <a:sym typeface="Verdana"/>
              </a:rPr>
              <a:t>DBMS: </a:t>
            </a:r>
            <a:r>
              <a:rPr lang="en" sz="2400">
                <a:latin typeface="Verdana"/>
                <a:ea typeface="Verdana"/>
                <a:cs typeface="Verdana"/>
                <a:sym typeface="Verdana"/>
              </a:rPr>
              <a:t>B Trees, B+ Trees, Concurrency Control, Normalization, …</a:t>
            </a:r>
            <a:endParaRPr sz="2400">
              <a:latin typeface="Verdana"/>
              <a:ea typeface="Verdana"/>
              <a:cs typeface="Verdana"/>
              <a:sym typeface="Verdana"/>
            </a:endParaRPr>
          </a:p>
          <a:p>
            <a:pPr marL="457200" lvl="0" indent="-381000" algn="l" rtl="0">
              <a:lnSpc>
                <a:spcPct val="115000"/>
              </a:lnSpc>
              <a:spcBef>
                <a:spcPts val="0"/>
              </a:spcBef>
              <a:spcAft>
                <a:spcPts val="0"/>
              </a:spcAft>
              <a:buSzPts val="2400"/>
              <a:buFont typeface="Verdana"/>
              <a:buChar char="●"/>
            </a:pPr>
            <a:r>
              <a:rPr lang="en" sz="2400" b="1">
                <a:latin typeface="Verdana"/>
                <a:ea typeface="Verdana"/>
                <a:cs typeface="Verdana"/>
                <a:sym typeface="Verdana"/>
              </a:rPr>
              <a:t>Compilers: </a:t>
            </a:r>
            <a:r>
              <a:rPr lang="en" sz="2400">
                <a:latin typeface="Verdana"/>
                <a:ea typeface="Verdana"/>
                <a:cs typeface="Verdana"/>
                <a:sym typeface="Verdana"/>
              </a:rPr>
              <a:t>Parser Algorithms, Code Generation Algorithms, Symbol Table Related Algorithms, …</a:t>
            </a:r>
            <a:endParaRPr sz="2400">
              <a:latin typeface="Verdana"/>
              <a:ea typeface="Verdana"/>
              <a:cs typeface="Verdana"/>
              <a:sym typeface="Verdana"/>
            </a:endParaRPr>
          </a:p>
          <a:p>
            <a:pPr marL="457200" lvl="0" indent="-381000" algn="l" rtl="0">
              <a:lnSpc>
                <a:spcPct val="115000"/>
              </a:lnSpc>
              <a:spcBef>
                <a:spcPts val="0"/>
              </a:spcBef>
              <a:spcAft>
                <a:spcPts val="0"/>
              </a:spcAft>
              <a:buClr>
                <a:schemeClr val="dk1"/>
              </a:buClr>
              <a:buSzPts val="2400"/>
              <a:buFont typeface="Verdana"/>
              <a:buChar char="●"/>
            </a:pPr>
            <a:r>
              <a:rPr lang="en" sz="2400" b="1">
                <a:solidFill>
                  <a:schemeClr val="dk1"/>
                </a:solidFill>
                <a:latin typeface="Verdana"/>
                <a:ea typeface="Verdana"/>
                <a:cs typeface="Verdana"/>
                <a:sym typeface="Verdana"/>
              </a:rPr>
              <a:t>Web: </a:t>
            </a:r>
            <a:r>
              <a:rPr lang="en" sz="2400">
                <a:solidFill>
                  <a:schemeClr val="dk1"/>
                </a:solidFill>
                <a:latin typeface="Verdana"/>
                <a:ea typeface="Verdana"/>
                <a:cs typeface="Verdana"/>
                <a:sym typeface="Verdana"/>
              </a:rPr>
              <a:t>Page Ranking Algorithm, XML Parsers, …</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Clr>
                <a:schemeClr val="dk1"/>
              </a:buClr>
              <a:buSzPts val="2400"/>
              <a:buFont typeface="Verdana"/>
              <a:buChar char="●"/>
            </a:pPr>
            <a:r>
              <a:rPr lang="en" sz="2400" b="1">
                <a:solidFill>
                  <a:schemeClr val="dk1"/>
                </a:solidFill>
                <a:latin typeface="Verdana"/>
                <a:ea typeface="Verdana"/>
                <a:cs typeface="Verdana"/>
                <a:sym typeface="Verdana"/>
              </a:rPr>
              <a:t>Mobile: </a:t>
            </a:r>
            <a:r>
              <a:rPr lang="en" sz="2400">
                <a:solidFill>
                  <a:schemeClr val="dk1"/>
                </a:solidFill>
                <a:latin typeface="Verdana"/>
                <a:ea typeface="Verdana"/>
                <a:cs typeface="Verdana"/>
                <a:sym typeface="Verdana"/>
              </a:rPr>
              <a:t>Routing Algorithms, Address Book, …</a:t>
            </a:r>
            <a:endParaRPr sz="2400">
              <a:solidFill>
                <a:schemeClr val="dk1"/>
              </a:solidFill>
              <a:latin typeface="Verdana"/>
              <a:ea typeface="Verdana"/>
              <a:cs typeface="Verdana"/>
              <a:sym typeface="Verdana"/>
            </a:endParaRPr>
          </a:p>
          <a:p>
            <a:pPr marL="457200" lvl="0" indent="-381000" algn="l" rtl="0">
              <a:lnSpc>
                <a:spcPct val="115000"/>
              </a:lnSpc>
              <a:spcBef>
                <a:spcPts val="0"/>
              </a:spcBef>
              <a:spcAft>
                <a:spcPts val="0"/>
              </a:spcAft>
              <a:buClr>
                <a:schemeClr val="dk1"/>
              </a:buClr>
              <a:buSzPts val="2400"/>
              <a:buFont typeface="Verdana"/>
              <a:buChar char="●"/>
            </a:pPr>
            <a:r>
              <a:rPr lang="en" sz="2400" b="1">
                <a:solidFill>
                  <a:schemeClr val="dk1"/>
                </a:solidFill>
                <a:latin typeface="Verdana"/>
                <a:ea typeface="Verdana"/>
                <a:cs typeface="Verdana"/>
                <a:sym typeface="Verdana"/>
              </a:rPr>
              <a:t>Image Processing: </a:t>
            </a:r>
            <a:r>
              <a:rPr lang="en" sz="2400">
                <a:solidFill>
                  <a:schemeClr val="dk1"/>
                </a:solidFill>
                <a:latin typeface="Verdana"/>
                <a:ea typeface="Verdana"/>
                <a:cs typeface="Verdana"/>
                <a:sym typeface="Verdana"/>
              </a:rPr>
              <a:t>Edge Detection, Contrast Enhancement, Image Smoothing, …</a:t>
            </a:r>
            <a:endParaRPr sz="2400">
              <a:solidFill>
                <a:schemeClr val="dk1"/>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1490</TotalTime>
  <Words>3426</Words>
  <Application>Microsoft Office PowerPoint</Application>
  <PresentationFormat>On-screen Show (4:3)</PresentationFormat>
  <Paragraphs>563</Paragraphs>
  <Slides>59</Slides>
  <Notes>59</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Modern</vt:lpstr>
      <vt:lpstr>Design and Analysis of Algorithms (UE18CS251)  Unit I -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Analysis of Algorithms (UE18CS251)  Unit I - Introduction</dc:title>
  <cp:lastModifiedBy>User</cp:lastModifiedBy>
  <cp:revision>2</cp:revision>
  <dcterms:modified xsi:type="dcterms:W3CDTF">2020-01-08T10:42:24Z</dcterms:modified>
</cp:coreProperties>
</file>